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7556500" cy="10693400"/>
  <p:notesSz cx="7556500" cy="10693400"/>
  <p:embeddedFontLst>
    <p:embeddedFont>
      <p:font typeface="Cambria" panose="02040503050406030204" pitchFamily="18" charset="0"/>
      <p:regular r:id="rId19"/>
      <p:bold r:id="rId20"/>
      <p:italic r:id="rId21"/>
      <p:boldItalic r:id="rId22"/>
    </p:embeddedFont>
    <p:embeddedFont>
      <p:font typeface="Wingdings 3" panose="05040102010807070707" pitchFamily="18" charset="2"/>
      <p:regular r:id="rId23"/>
    </p:embeddedFont>
    <p:embeddedFont>
      <p:font typeface="Calibri" panose="020F0502020204030204" pitchFamily="34"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3108"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605192" y="3920916"/>
            <a:ext cx="5454539" cy="3528262"/>
          </a:xfrm>
        </p:spPr>
        <p:txBody>
          <a:bodyPr anchor="b">
            <a:normAutofit/>
          </a:bodyPr>
          <a:lstStyle>
            <a:lvl1pPr>
              <a:defRPr sz="4463"/>
            </a:lvl1pPr>
          </a:lstStyle>
          <a:p>
            <a:r>
              <a:rPr lang="ru-RU" smtClean="0"/>
              <a:t>Образец заголовка</a:t>
            </a:r>
            <a:endParaRPr lang="en-US" dirty="0"/>
          </a:p>
        </p:txBody>
      </p:sp>
      <p:sp>
        <p:nvSpPr>
          <p:cNvPr id="3" name="Subtitle 2"/>
          <p:cNvSpPr>
            <a:spLocks noGrp="1"/>
          </p:cNvSpPr>
          <p:nvPr>
            <p:ph type="subTitle" idx="1"/>
          </p:nvPr>
        </p:nvSpPr>
        <p:spPr>
          <a:xfrm>
            <a:off x="1605192" y="7449175"/>
            <a:ext cx="5454539" cy="1756167"/>
          </a:xfrm>
        </p:spPr>
        <p:txBody>
          <a:bodyPr anchor="t"/>
          <a:lstStyle>
            <a:lvl1pPr marL="0" indent="0" algn="l">
              <a:buNone/>
              <a:defRPr>
                <a:solidFill>
                  <a:schemeClr val="tx1">
                    <a:lumMod val="65000"/>
                    <a:lumOff val="35000"/>
                  </a:schemeClr>
                </a:solidFill>
              </a:defRPr>
            </a:lvl1pPr>
            <a:lvl2pPr marL="377830" indent="0" algn="ctr">
              <a:buNone/>
              <a:defRPr>
                <a:solidFill>
                  <a:schemeClr val="tx1">
                    <a:tint val="75000"/>
                  </a:schemeClr>
                </a:solidFill>
              </a:defRPr>
            </a:lvl2pPr>
            <a:lvl3pPr marL="755660" indent="0" algn="ctr">
              <a:buNone/>
              <a:defRPr>
                <a:solidFill>
                  <a:schemeClr val="tx1">
                    <a:tint val="75000"/>
                  </a:schemeClr>
                </a:solidFill>
              </a:defRPr>
            </a:lvl3pPr>
            <a:lvl4pPr marL="1133490" indent="0" algn="ctr">
              <a:buNone/>
              <a:defRPr>
                <a:solidFill>
                  <a:schemeClr val="tx1">
                    <a:tint val="75000"/>
                  </a:schemeClr>
                </a:solidFill>
              </a:defRPr>
            </a:lvl4pPr>
            <a:lvl5pPr marL="1511320" indent="0" algn="ctr">
              <a:buNone/>
              <a:defRPr>
                <a:solidFill>
                  <a:schemeClr val="tx1">
                    <a:tint val="75000"/>
                  </a:schemeClr>
                </a:solidFill>
              </a:defRPr>
            </a:lvl5pPr>
            <a:lvl6pPr marL="1889150" indent="0" algn="ctr">
              <a:buNone/>
              <a:defRPr>
                <a:solidFill>
                  <a:schemeClr val="tx1">
                    <a:tint val="75000"/>
                  </a:schemeClr>
                </a:solidFill>
              </a:defRPr>
            </a:lvl6pPr>
            <a:lvl7pPr marL="2266980" indent="0" algn="ctr">
              <a:buNone/>
              <a:defRPr>
                <a:solidFill>
                  <a:schemeClr val="tx1">
                    <a:tint val="75000"/>
                  </a:schemeClr>
                </a:solidFill>
              </a:defRPr>
            </a:lvl7pPr>
            <a:lvl8pPr marL="2644811" indent="0" algn="ctr">
              <a:buNone/>
              <a:defRPr>
                <a:solidFill>
                  <a:schemeClr val="tx1">
                    <a:tint val="75000"/>
                  </a:schemeClr>
                </a:solidFill>
              </a:defRPr>
            </a:lvl8pPr>
            <a:lvl9pPr marL="3022641"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ru-RU"/>
          </a:p>
        </p:txBody>
      </p:sp>
      <p:sp>
        <p:nvSpPr>
          <p:cNvPr id="9" name="Freeform 8"/>
          <p:cNvSpPr/>
          <p:nvPr/>
        </p:nvSpPr>
        <p:spPr bwMode="auto">
          <a:xfrm>
            <a:off x="-26212" y="6737807"/>
            <a:ext cx="1153203" cy="1218999"/>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349839" y="7062729"/>
            <a:ext cx="483419" cy="569325"/>
          </a:xfrm>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2850392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605191" y="950525"/>
            <a:ext cx="5447543" cy="4860273"/>
          </a:xfrm>
        </p:spPr>
        <p:txBody>
          <a:bodyPr anchor="ctr">
            <a:normAutofit/>
          </a:bodyPr>
          <a:lstStyle>
            <a:lvl1pPr algn="l">
              <a:defRPr sz="3967"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605191" y="6789087"/>
            <a:ext cx="5447543" cy="2425995"/>
          </a:xfrm>
        </p:spPr>
        <p:txBody>
          <a:bodyPr anchor="ctr">
            <a:normAutofit/>
          </a:bodyPr>
          <a:lstStyle>
            <a:lvl1pPr marL="0" indent="0" algn="l">
              <a:buNone/>
              <a:defRPr sz="1488">
                <a:solidFill>
                  <a:schemeClr val="tx1">
                    <a:lumMod val="65000"/>
                    <a:lumOff val="35000"/>
                  </a:schemeClr>
                </a:solidFill>
              </a:defRPr>
            </a:lvl1pPr>
            <a:lvl2pPr marL="377830" indent="0">
              <a:buNone/>
              <a:defRPr sz="1488">
                <a:solidFill>
                  <a:schemeClr val="tx1">
                    <a:tint val="75000"/>
                  </a:schemeClr>
                </a:solidFill>
              </a:defRPr>
            </a:lvl2pPr>
            <a:lvl3pPr marL="755660" indent="0">
              <a:buNone/>
              <a:defRPr sz="1322">
                <a:solidFill>
                  <a:schemeClr val="tx1">
                    <a:tint val="75000"/>
                  </a:schemeClr>
                </a:solidFill>
              </a:defRPr>
            </a:lvl3pPr>
            <a:lvl4pPr marL="1133490" indent="0">
              <a:buNone/>
              <a:defRPr sz="1157">
                <a:solidFill>
                  <a:schemeClr val="tx1">
                    <a:tint val="75000"/>
                  </a:schemeClr>
                </a:solidFill>
              </a:defRPr>
            </a:lvl4pPr>
            <a:lvl5pPr marL="1511320" indent="0">
              <a:buNone/>
              <a:defRPr sz="1157">
                <a:solidFill>
                  <a:schemeClr val="tx1">
                    <a:tint val="75000"/>
                  </a:schemeClr>
                </a:solidFill>
              </a:defRPr>
            </a:lvl5pPr>
            <a:lvl6pPr marL="1889150" indent="0">
              <a:buNone/>
              <a:defRPr sz="1157">
                <a:solidFill>
                  <a:schemeClr val="tx1">
                    <a:tint val="75000"/>
                  </a:schemeClr>
                </a:solidFill>
              </a:defRPr>
            </a:lvl6pPr>
            <a:lvl7pPr marL="2266980" indent="0">
              <a:buNone/>
              <a:defRPr sz="1157">
                <a:solidFill>
                  <a:schemeClr val="tx1">
                    <a:tint val="75000"/>
                  </a:schemeClr>
                </a:solidFill>
              </a:defRPr>
            </a:lvl7pPr>
            <a:lvl8pPr marL="2644811" indent="0">
              <a:buNone/>
              <a:defRPr sz="1157">
                <a:solidFill>
                  <a:schemeClr val="tx1">
                    <a:tint val="75000"/>
                  </a:schemeClr>
                </a:solidFill>
              </a:defRPr>
            </a:lvl8pPr>
            <a:lvl9pPr marL="3022641" indent="0">
              <a:buNone/>
              <a:defRPr sz="1157">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48" y="4937437"/>
            <a:ext cx="1122530" cy="792112"/>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422473" y="5058456"/>
            <a:ext cx="483419" cy="569325"/>
          </a:xfrm>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4216573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808241" y="950525"/>
            <a:ext cx="5048895" cy="4514991"/>
          </a:xfrm>
        </p:spPr>
        <p:txBody>
          <a:bodyPr anchor="ctr">
            <a:normAutofit/>
          </a:bodyPr>
          <a:lstStyle>
            <a:lvl1pPr algn="l">
              <a:defRPr sz="3967"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1996533" y="5465515"/>
            <a:ext cx="4672310" cy="594078"/>
          </a:xfrm>
        </p:spPr>
        <p:txBody>
          <a:bodyPr anchor="ctr">
            <a:noAutofit/>
          </a:bodyPr>
          <a:lstStyle>
            <a:lvl1pPr marL="0" indent="0">
              <a:buFontTx/>
              <a:buNone/>
              <a:defRPr sz="1322">
                <a:solidFill>
                  <a:schemeClr val="tx1">
                    <a:lumMod val="50000"/>
                    <a:lumOff val="50000"/>
                  </a:schemeClr>
                </a:solidFill>
              </a:defRPr>
            </a:lvl1pPr>
            <a:lvl2pPr marL="377830" indent="0">
              <a:buFontTx/>
              <a:buNone/>
              <a:defRPr/>
            </a:lvl2pPr>
            <a:lvl3pPr marL="755660" indent="0">
              <a:buFontTx/>
              <a:buNone/>
              <a:defRPr/>
            </a:lvl3pPr>
            <a:lvl4pPr marL="1133490" indent="0">
              <a:buFontTx/>
              <a:buNone/>
              <a:defRPr/>
            </a:lvl4pPr>
            <a:lvl5pPr marL="151132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605191" y="6789087"/>
            <a:ext cx="5447543" cy="2425995"/>
          </a:xfrm>
        </p:spPr>
        <p:txBody>
          <a:bodyPr anchor="ctr">
            <a:normAutofit/>
          </a:bodyPr>
          <a:lstStyle>
            <a:lvl1pPr marL="0" indent="0" algn="l">
              <a:buNone/>
              <a:defRPr sz="1488">
                <a:solidFill>
                  <a:schemeClr val="tx1">
                    <a:lumMod val="65000"/>
                    <a:lumOff val="35000"/>
                  </a:schemeClr>
                </a:solidFill>
              </a:defRPr>
            </a:lvl1pPr>
            <a:lvl2pPr marL="377830" indent="0">
              <a:buNone/>
              <a:defRPr sz="1488">
                <a:solidFill>
                  <a:schemeClr val="tx1">
                    <a:tint val="75000"/>
                  </a:schemeClr>
                </a:solidFill>
              </a:defRPr>
            </a:lvl2pPr>
            <a:lvl3pPr marL="755660" indent="0">
              <a:buNone/>
              <a:defRPr sz="1322">
                <a:solidFill>
                  <a:schemeClr val="tx1">
                    <a:tint val="75000"/>
                  </a:schemeClr>
                </a:solidFill>
              </a:defRPr>
            </a:lvl3pPr>
            <a:lvl4pPr marL="1133490" indent="0">
              <a:buNone/>
              <a:defRPr sz="1157">
                <a:solidFill>
                  <a:schemeClr val="tx1">
                    <a:tint val="75000"/>
                  </a:schemeClr>
                </a:solidFill>
              </a:defRPr>
            </a:lvl4pPr>
            <a:lvl5pPr marL="1511320" indent="0">
              <a:buNone/>
              <a:defRPr sz="1157">
                <a:solidFill>
                  <a:schemeClr val="tx1">
                    <a:tint val="75000"/>
                  </a:schemeClr>
                </a:solidFill>
              </a:defRPr>
            </a:lvl5pPr>
            <a:lvl6pPr marL="1889150" indent="0">
              <a:buNone/>
              <a:defRPr sz="1157">
                <a:solidFill>
                  <a:schemeClr val="tx1">
                    <a:tint val="75000"/>
                  </a:schemeClr>
                </a:solidFill>
              </a:defRPr>
            </a:lvl6pPr>
            <a:lvl7pPr marL="2266980" indent="0">
              <a:buNone/>
              <a:defRPr sz="1157">
                <a:solidFill>
                  <a:schemeClr val="tx1">
                    <a:tint val="75000"/>
                  </a:schemeClr>
                </a:solidFill>
              </a:defRPr>
            </a:lvl7pPr>
            <a:lvl8pPr marL="2644811" indent="0">
              <a:buNone/>
              <a:defRPr sz="1157">
                <a:solidFill>
                  <a:schemeClr val="tx1">
                    <a:tint val="75000"/>
                  </a:schemeClr>
                </a:solidFill>
              </a:defRPr>
            </a:lvl8pPr>
            <a:lvl9pPr marL="3022641" indent="0">
              <a:buNone/>
              <a:defRPr sz="1157">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ru-RU"/>
          </a:p>
        </p:txBody>
      </p:sp>
      <p:sp>
        <p:nvSpPr>
          <p:cNvPr id="19" name="Freeform 11"/>
          <p:cNvSpPr/>
          <p:nvPr/>
        </p:nvSpPr>
        <p:spPr bwMode="auto">
          <a:xfrm flipV="1">
            <a:off x="48" y="4937437"/>
            <a:ext cx="1122530" cy="792112"/>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422473" y="5058456"/>
            <a:ext cx="483419" cy="569325"/>
          </a:xfrm>
        </p:spPr>
        <p:txBody>
          <a:bodyPr/>
          <a:lstStyle/>
          <a:p>
            <a:fld id="{B6F15528-21DE-4FAA-801E-634DDDAF4B2B}" type="slidenum">
              <a:rPr lang="ru-RU" smtClean="0"/>
              <a:t>‹#›</a:t>
            </a:fld>
            <a:endParaRPr lang="ru-RU"/>
          </a:p>
        </p:txBody>
      </p:sp>
      <p:sp>
        <p:nvSpPr>
          <p:cNvPr id="14" name="TextBox 13"/>
          <p:cNvSpPr txBox="1"/>
          <p:nvPr/>
        </p:nvSpPr>
        <p:spPr>
          <a:xfrm>
            <a:off x="1494373" y="1010408"/>
            <a:ext cx="377923" cy="911817"/>
          </a:xfrm>
          <a:prstGeom prst="rect">
            <a:avLst/>
          </a:prstGeom>
        </p:spPr>
        <p:txBody>
          <a:bodyPr vert="horz" lIns="75565" tIns="37783" rIns="75565" bIns="37783" rtlCol="0" anchor="ctr">
            <a:noAutofit/>
          </a:bodyPr>
          <a:lstStyle/>
          <a:p>
            <a:pPr lvl="0"/>
            <a:r>
              <a:rPr lang="en-US" sz="6611" baseline="0" dirty="0">
                <a:ln w="3175" cmpd="sng">
                  <a:noFill/>
                </a:ln>
                <a:solidFill>
                  <a:schemeClr val="accent1"/>
                </a:solidFill>
                <a:effectLst/>
                <a:latin typeface="Arial"/>
              </a:rPr>
              <a:t>“</a:t>
            </a:r>
          </a:p>
        </p:txBody>
      </p:sp>
      <p:sp>
        <p:nvSpPr>
          <p:cNvPr id="15" name="TextBox 14"/>
          <p:cNvSpPr txBox="1"/>
          <p:nvPr/>
        </p:nvSpPr>
        <p:spPr>
          <a:xfrm>
            <a:off x="6751212" y="4530125"/>
            <a:ext cx="377923" cy="911817"/>
          </a:xfrm>
          <a:prstGeom prst="rect">
            <a:avLst/>
          </a:prstGeom>
        </p:spPr>
        <p:txBody>
          <a:bodyPr vert="horz" lIns="75565" tIns="37783" rIns="75565" bIns="37783" rtlCol="0" anchor="ctr">
            <a:noAutofit/>
          </a:bodyPr>
          <a:lstStyle/>
          <a:p>
            <a:pPr lvl="0"/>
            <a:r>
              <a:rPr lang="en-US" sz="6611"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25004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605191" y="3802100"/>
            <a:ext cx="5447543" cy="4248740"/>
          </a:xfrm>
        </p:spPr>
        <p:txBody>
          <a:bodyPr anchor="b">
            <a:normAutofit/>
          </a:bodyPr>
          <a:lstStyle>
            <a:lvl1pPr algn="l">
              <a:defRPr sz="3967"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1605191" y="8079458"/>
            <a:ext cx="5447543" cy="1137670"/>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t>4/20/2020</a:t>
            </a:fld>
            <a:endParaRPr lang="en-US"/>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8" y="7656993"/>
            <a:ext cx="1122530" cy="792112"/>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422473" y="7769927"/>
            <a:ext cx="483419" cy="569325"/>
          </a:xfrm>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1300699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1808241" y="950525"/>
            <a:ext cx="5048895" cy="4514991"/>
          </a:xfrm>
        </p:spPr>
        <p:txBody>
          <a:bodyPr anchor="ctr">
            <a:normAutofit/>
          </a:bodyPr>
          <a:lstStyle>
            <a:lvl1pPr algn="l">
              <a:defRPr sz="3967"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605190" y="6772487"/>
            <a:ext cx="5527130" cy="1306971"/>
          </a:xfrm>
        </p:spPr>
        <p:txBody>
          <a:bodyPr anchor="b">
            <a:noAutofit/>
          </a:bodyPr>
          <a:lstStyle>
            <a:lvl1pPr marL="0" indent="0">
              <a:buFontTx/>
              <a:buNone/>
              <a:defRPr sz="1983">
                <a:solidFill>
                  <a:schemeClr val="accent1"/>
                </a:solidFill>
              </a:defRPr>
            </a:lvl1pPr>
            <a:lvl2pPr marL="377830" indent="0">
              <a:buFontTx/>
              <a:buNone/>
              <a:defRPr/>
            </a:lvl2pPr>
            <a:lvl3pPr marL="755660" indent="0">
              <a:buFontTx/>
              <a:buNone/>
              <a:defRPr/>
            </a:lvl3pPr>
            <a:lvl4pPr marL="1133490" indent="0">
              <a:buFontTx/>
              <a:buNone/>
              <a:defRPr/>
            </a:lvl4pPr>
            <a:lvl5pPr marL="151132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605190" y="8079458"/>
            <a:ext cx="5527130" cy="1137670"/>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t>4/20/2020</a:t>
            </a:fld>
            <a:endParaRPr lang="en-US"/>
          </a:p>
        </p:txBody>
      </p:sp>
      <p:sp>
        <p:nvSpPr>
          <p:cNvPr id="6" name="Footer Placeholder 5"/>
          <p:cNvSpPr>
            <a:spLocks noGrp="1"/>
          </p:cNvSpPr>
          <p:nvPr>
            <p:ph type="ftr" sz="quarter" idx="11"/>
          </p:nvPr>
        </p:nvSpPr>
        <p:spPr/>
        <p:txBody>
          <a:bodyPr/>
          <a:lstStyle/>
          <a:p>
            <a:endParaRPr lang="ru-RU"/>
          </a:p>
        </p:txBody>
      </p:sp>
      <p:sp>
        <p:nvSpPr>
          <p:cNvPr id="20" name="Freeform 11"/>
          <p:cNvSpPr/>
          <p:nvPr/>
        </p:nvSpPr>
        <p:spPr bwMode="auto">
          <a:xfrm flipV="1">
            <a:off x="48" y="7656993"/>
            <a:ext cx="1122530" cy="792112"/>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422473" y="7769927"/>
            <a:ext cx="483419" cy="569325"/>
          </a:xfrm>
        </p:spPr>
        <p:txBody>
          <a:bodyPr/>
          <a:lstStyle/>
          <a:p>
            <a:fld id="{B6F15528-21DE-4FAA-801E-634DDDAF4B2B}" type="slidenum">
              <a:rPr lang="ru-RU" smtClean="0"/>
              <a:t>‹#›</a:t>
            </a:fld>
            <a:endParaRPr lang="ru-RU"/>
          </a:p>
        </p:txBody>
      </p:sp>
      <p:sp>
        <p:nvSpPr>
          <p:cNvPr id="11" name="TextBox 10"/>
          <p:cNvSpPr txBox="1"/>
          <p:nvPr/>
        </p:nvSpPr>
        <p:spPr>
          <a:xfrm>
            <a:off x="1494373" y="1010408"/>
            <a:ext cx="377923" cy="911817"/>
          </a:xfrm>
          <a:prstGeom prst="rect">
            <a:avLst/>
          </a:prstGeom>
        </p:spPr>
        <p:txBody>
          <a:bodyPr vert="horz" lIns="75565" tIns="37783" rIns="75565" bIns="37783" rtlCol="0" anchor="ctr">
            <a:noAutofit/>
          </a:bodyPr>
          <a:lstStyle/>
          <a:p>
            <a:pPr lvl="0"/>
            <a:r>
              <a:rPr lang="en-US" sz="6611" baseline="0" dirty="0">
                <a:ln w="3175" cmpd="sng">
                  <a:noFill/>
                </a:ln>
                <a:solidFill>
                  <a:schemeClr val="accent1"/>
                </a:solidFill>
                <a:effectLst/>
                <a:latin typeface="Arial"/>
              </a:rPr>
              <a:t>“</a:t>
            </a:r>
          </a:p>
        </p:txBody>
      </p:sp>
      <p:sp>
        <p:nvSpPr>
          <p:cNvPr id="12" name="TextBox 11"/>
          <p:cNvSpPr txBox="1"/>
          <p:nvPr/>
        </p:nvSpPr>
        <p:spPr>
          <a:xfrm>
            <a:off x="6751212" y="4530125"/>
            <a:ext cx="377923" cy="911817"/>
          </a:xfrm>
          <a:prstGeom prst="rect">
            <a:avLst/>
          </a:prstGeom>
        </p:spPr>
        <p:txBody>
          <a:bodyPr vert="horz" lIns="75565" tIns="37783" rIns="75565" bIns="37783" rtlCol="0" anchor="ctr">
            <a:noAutofit/>
          </a:bodyPr>
          <a:lstStyle/>
          <a:p>
            <a:pPr lvl="0"/>
            <a:r>
              <a:rPr lang="en-US" sz="6611"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28438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605191" y="978290"/>
            <a:ext cx="5447542" cy="4490698"/>
          </a:xfrm>
        </p:spPr>
        <p:txBody>
          <a:bodyPr anchor="ctr">
            <a:normAutofit/>
          </a:bodyPr>
          <a:lstStyle>
            <a:lvl1pPr algn="l">
              <a:defRPr sz="3967"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605191" y="6772487"/>
            <a:ext cx="5447543" cy="1306971"/>
          </a:xfrm>
        </p:spPr>
        <p:txBody>
          <a:bodyPr anchor="b">
            <a:noAutofit/>
          </a:bodyPr>
          <a:lstStyle>
            <a:lvl1pPr marL="0" indent="0">
              <a:buFontTx/>
              <a:buNone/>
              <a:defRPr sz="1983">
                <a:solidFill>
                  <a:schemeClr val="accent1"/>
                </a:solidFill>
              </a:defRPr>
            </a:lvl1pPr>
            <a:lvl2pPr marL="377830" indent="0">
              <a:buFontTx/>
              <a:buNone/>
              <a:defRPr/>
            </a:lvl2pPr>
            <a:lvl3pPr marL="755660" indent="0">
              <a:buFontTx/>
              <a:buNone/>
              <a:defRPr/>
            </a:lvl3pPr>
            <a:lvl4pPr marL="1133490" indent="0">
              <a:buFontTx/>
              <a:buNone/>
              <a:defRPr/>
            </a:lvl4pPr>
            <a:lvl5pPr marL="151132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605191" y="8079458"/>
            <a:ext cx="5447543" cy="1137670"/>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t>4/20/2020</a:t>
            </a:fld>
            <a:endParaRPr lang="en-US"/>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8" y="7656993"/>
            <a:ext cx="1122530" cy="792112"/>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422473" y="7769927"/>
            <a:ext cx="483419" cy="569325"/>
          </a:xfrm>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2017116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48" y="1108936"/>
            <a:ext cx="1122530" cy="792112"/>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2973950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84345" y="978289"/>
            <a:ext cx="1368609" cy="823884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605191" y="978289"/>
            <a:ext cx="3897538" cy="823884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48" y="1108936"/>
            <a:ext cx="1122530" cy="792112"/>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3376286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4/20/2020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1226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607493" y="973149"/>
            <a:ext cx="5445241" cy="199724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605191" y="3326836"/>
            <a:ext cx="5447543" cy="589029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48" y="1108936"/>
            <a:ext cx="1122530" cy="792112"/>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1789448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605191" y="3234780"/>
            <a:ext cx="5447543" cy="2290240"/>
          </a:xfrm>
        </p:spPr>
        <p:txBody>
          <a:bodyPr anchor="b"/>
          <a:lstStyle>
            <a:lvl1pPr algn="l">
              <a:defRPr sz="3306"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605191" y="5584331"/>
            <a:ext cx="5447543" cy="1341587"/>
          </a:xfrm>
        </p:spPr>
        <p:txBody>
          <a:bodyPr anchor="t"/>
          <a:lstStyle>
            <a:lvl1pPr marL="0" indent="0" algn="l">
              <a:buNone/>
              <a:defRPr sz="1653">
                <a:solidFill>
                  <a:schemeClr val="tx1">
                    <a:lumMod val="65000"/>
                    <a:lumOff val="35000"/>
                  </a:schemeClr>
                </a:solidFill>
              </a:defRPr>
            </a:lvl1pPr>
            <a:lvl2pPr marL="377830" indent="0">
              <a:buNone/>
              <a:defRPr sz="1488">
                <a:solidFill>
                  <a:schemeClr val="tx1">
                    <a:tint val="75000"/>
                  </a:schemeClr>
                </a:solidFill>
              </a:defRPr>
            </a:lvl2pPr>
            <a:lvl3pPr marL="755660" indent="0">
              <a:buNone/>
              <a:defRPr sz="1322">
                <a:solidFill>
                  <a:schemeClr val="tx1">
                    <a:tint val="75000"/>
                  </a:schemeClr>
                </a:solidFill>
              </a:defRPr>
            </a:lvl3pPr>
            <a:lvl4pPr marL="1133490" indent="0">
              <a:buNone/>
              <a:defRPr sz="1157">
                <a:solidFill>
                  <a:schemeClr val="tx1">
                    <a:tint val="75000"/>
                  </a:schemeClr>
                </a:solidFill>
              </a:defRPr>
            </a:lvl4pPr>
            <a:lvl5pPr marL="1511320" indent="0">
              <a:buNone/>
              <a:defRPr sz="1157">
                <a:solidFill>
                  <a:schemeClr val="tx1">
                    <a:tint val="75000"/>
                  </a:schemeClr>
                </a:solidFill>
              </a:defRPr>
            </a:lvl5pPr>
            <a:lvl6pPr marL="1889150" indent="0">
              <a:buNone/>
              <a:defRPr sz="1157">
                <a:solidFill>
                  <a:schemeClr val="tx1">
                    <a:tint val="75000"/>
                  </a:schemeClr>
                </a:solidFill>
              </a:defRPr>
            </a:lvl6pPr>
            <a:lvl7pPr marL="2266980" indent="0">
              <a:buNone/>
              <a:defRPr sz="1157">
                <a:solidFill>
                  <a:schemeClr val="tx1">
                    <a:tint val="75000"/>
                  </a:schemeClr>
                </a:solidFill>
              </a:defRPr>
            </a:lvl7pPr>
            <a:lvl8pPr marL="2644811" indent="0">
              <a:buNone/>
              <a:defRPr sz="1157">
                <a:solidFill>
                  <a:schemeClr val="tx1">
                    <a:tint val="75000"/>
                  </a:schemeClr>
                </a:solidFill>
              </a:defRPr>
            </a:lvl8pPr>
            <a:lvl9pPr marL="3022641" indent="0">
              <a:buNone/>
              <a:defRPr sz="1157">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8" y="4937437"/>
            <a:ext cx="1122530" cy="792112"/>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422473" y="5058456"/>
            <a:ext cx="483419" cy="569325"/>
          </a:xfrm>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1630338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605191" y="3331679"/>
            <a:ext cx="2642404" cy="5874349"/>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410692" y="3331679"/>
            <a:ext cx="2642042" cy="5874349"/>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4/20/2020</a:t>
            </a:fld>
            <a:endParaRPr lang="en-US"/>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8" y="1108936"/>
            <a:ext cx="1122530" cy="792112"/>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422473" y="1228358"/>
            <a:ext cx="483419" cy="569325"/>
          </a:xfrm>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206962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872062" y="3471887"/>
            <a:ext cx="2375534" cy="898542"/>
          </a:xfrm>
        </p:spPr>
        <p:txBody>
          <a:bodyPr anchor="b">
            <a:noAutofit/>
          </a:bodyPr>
          <a:lstStyle>
            <a:lvl1pPr marL="0" indent="0">
              <a:buNone/>
              <a:defRPr sz="1983" b="0"/>
            </a:lvl1pPr>
            <a:lvl2pPr marL="377830" indent="0">
              <a:buNone/>
              <a:defRPr sz="1653" b="1"/>
            </a:lvl2pPr>
            <a:lvl3pPr marL="755660" indent="0">
              <a:buNone/>
              <a:defRPr sz="1488" b="1"/>
            </a:lvl3pPr>
            <a:lvl4pPr marL="1133490" indent="0">
              <a:buNone/>
              <a:defRPr sz="1322" b="1"/>
            </a:lvl4pPr>
            <a:lvl5pPr marL="1511320" indent="0">
              <a:buNone/>
              <a:defRPr sz="1322" b="1"/>
            </a:lvl5pPr>
            <a:lvl6pPr marL="1889150" indent="0">
              <a:buNone/>
              <a:defRPr sz="1322" b="1"/>
            </a:lvl6pPr>
            <a:lvl7pPr marL="2266980" indent="0">
              <a:buNone/>
              <a:defRPr sz="1322" b="1"/>
            </a:lvl7pPr>
            <a:lvl8pPr marL="2644811" indent="0">
              <a:buNone/>
              <a:defRPr sz="1322" b="1"/>
            </a:lvl8pPr>
            <a:lvl9pPr marL="3022641" indent="0">
              <a:buNone/>
              <a:defRPr sz="1322" b="1"/>
            </a:lvl9pPr>
          </a:lstStyle>
          <a:p>
            <a:pPr lvl="0"/>
            <a:r>
              <a:rPr lang="ru-RU" smtClean="0"/>
              <a:t>Образец текста</a:t>
            </a:r>
          </a:p>
        </p:txBody>
      </p:sp>
      <p:sp>
        <p:nvSpPr>
          <p:cNvPr id="4" name="Content Placeholder 3"/>
          <p:cNvSpPr>
            <a:spLocks noGrp="1"/>
          </p:cNvSpPr>
          <p:nvPr>
            <p:ph sz="half" idx="2"/>
          </p:nvPr>
        </p:nvSpPr>
        <p:spPr>
          <a:xfrm>
            <a:off x="1605190" y="4370430"/>
            <a:ext cx="2642405" cy="484259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74183" y="3466854"/>
            <a:ext cx="2374413" cy="898542"/>
          </a:xfrm>
        </p:spPr>
        <p:txBody>
          <a:bodyPr anchor="b">
            <a:noAutofit/>
          </a:bodyPr>
          <a:lstStyle>
            <a:lvl1pPr marL="0" indent="0">
              <a:buNone/>
              <a:defRPr sz="1983" b="0"/>
            </a:lvl1pPr>
            <a:lvl2pPr marL="377830" indent="0">
              <a:buNone/>
              <a:defRPr sz="1653" b="1"/>
            </a:lvl2pPr>
            <a:lvl3pPr marL="755660" indent="0">
              <a:buNone/>
              <a:defRPr sz="1488" b="1"/>
            </a:lvl3pPr>
            <a:lvl4pPr marL="1133490" indent="0">
              <a:buNone/>
              <a:defRPr sz="1322" b="1"/>
            </a:lvl4pPr>
            <a:lvl5pPr marL="1511320" indent="0">
              <a:buNone/>
              <a:defRPr sz="1322" b="1"/>
            </a:lvl5pPr>
            <a:lvl6pPr marL="1889150" indent="0">
              <a:buNone/>
              <a:defRPr sz="1322" b="1"/>
            </a:lvl6pPr>
            <a:lvl7pPr marL="2266980" indent="0">
              <a:buNone/>
              <a:defRPr sz="1322" b="1"/>
            </a:lvl7pPr>
            <a:lvl8pPr marL="2644811" indent="0">
              <a:buNone/>
              <a:defRPr sz="1322" b="1"/>
            </a:lvl8pPr>
            <a:lvl9pPr marL="3022641" indent="0">
              <a:buNone/>
              <a:defRPr sz="1322" b="1"/>
            </a:lvl9pPr>
          </a:lstStyle>
          <a:p>
            <a:pPr lvl="0"/>
            <a:r>
              <a:rPr lang="ru-RU" smtClean="0"/>
              <a:t>Образец текста</a:t>
            </a:r>
          </a:p>
        </p:txBody>
      </p:sp>
      <p:sp>
        <p:nvSpPr>
          <p:cNvPr id="6" name="Content Placeholder 5"/>
          <p:cNvSpPr>
            <a:spLocks noGrp="1"/>
          </p:cNvSpPr>
          <p:nvPr>
            <p:ph sz="quarter" idx="4"/>
          </p:nvPr>
        </p:nvSpPr>
        <p:spPr>
          <a:xfrm>
            <a:off x="4407723" y="4365397"/>
            <a:ext cx="2640874" cy="484259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4/20/2020</a:t>
            </a:fld>
            <a:endParaRPr lang="en-US"/>
          </a:p>
        </p:txBody>
      </p:sp>
      <p:sp>
        <p:nvSpPr>
          <p:cNvPr id="8" name="Footer Placeholder 7"/>
          <p:cNvSpPr>
            <a:spLocks noGrp="1"/>
          </p:cNvSpPr>
          <p:nvPr>
            <p:ph type="ftr" sz="quarter" idx="11"/>
          </p:nvPr>
        </p:nvSpPr>
        <p:spPr/>
        <p:txBody>
          <a:bodyPr/>
          <a:lstStyle/>
          <a:p>
            <a:endParaRPr lang="ru-RU"/>
          </a:p>
        </p:txBody>
      </p:sp>
      <p:sp>
        <p:nvSpPr>
          <p:cNvPr id="11" name="Freeform 11"/>
          <p:cNvSpPr/>
          <p:nvPr/>
        </p:nvSpPr>
        <p:spPr bwMode="auto">
          <a:xfrm flipV="1">
            <a:off x="48" y="1108936"/>
            <a:ext cx="1122530" cy="792112"/>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422473" y="1228358"/>
            <a:ext cx="483419" cy="569325"/>
          </a:xfrm>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2703091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607492" y="973149"/>
            <a:ext cx="5445242" cy="199724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4/20/2020</a:t>
            </a:fld>
            <a:endParaRPr lang="en-US"/>
          </a:p>
        </p:txBody>
      </p:sp>
      <p:sp>
        <p:nvSpPr>
          <p:cNvPr id="4" name="Footer Placeholder 3"/>
          <p:cNvSpPr>
            <a:spLocks noGrp="1"/>
          </p:cNvSpPr>
          <p:nvPr>
            <p:ph type="ftr" sz="quarter" idx="11"/>
          </p:nvPr>
        </p:nvSpPr>
        <p:spPr/>
        <p:txBody>
          <a:bodyPr/>
          <a:lstStyle/>
          <a:p>
            <a:endParaRPr lang="ru-RU"/>
          </a:p>
        </p:txBody>
      </p:sp>
      <p:sp>
        <p:nvSpPr>
          <p:cNvPr id="8" name="Freeform 11"/>
          <p:cNvSpPr/>
          <p:nvPr/>
        </p:nvSpPr>
        <p:spPr bwMode="auto">
          <a:xfrm flipV="1">
            <a:off x="48" y="1108936"/>
            <a:ext cx="1122530" cy="792112"/>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699742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4/20/2020</a:t>
            </a:fld>
            <a:endParaRPr lang="en-US"/>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8" y="1108936"/>
            <a:ext cx="1122530" cy="792112"/>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3021360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05190" y="695567"/>
            <a:ext cx="2173059" cy="1522324"/>
          </a:xfrm>
        </p:spPr>
        <p:txBody>
          <a:bodyPr anchor="b"/>
          <a:lstStyle>
            <a:lvl1pPr algn="l">
              <a:defRPr sz="1653" b="0"/>
            </a:lvl1pPr>
          </a:lstStyle>
          <a:p>
            <a:r>
              <a:rPr lang="ru-RU" smtClean="0"/>
              <a:t>Образец заголовка</a:t>
            </a:r>
            <a:endParaRPr lang="en-US" dirty="0"/>
          </a:p>
        </p:txBody>
      </p:sp>
      <p:sp>
        <p:nvSpPr>
          <p:cNvPr id="3" name="Content Placeholder 2"/>
          <p:cNvSpPr>
            <a:spLocks noGrp="1"/>
          </p:cNvSpPr>
          <p:nvPr>
            <p:ph idx="1"/>
          </p:nvPr>
        </p:nvSpPr>
        <p:spPr>
          <a:xfrm>
            <a:off x="3919971" y="695569"/>
            <a:ext cx="3132763" cy="8443331"/>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605190" y="2492652"/>
            <a:ext cx="2173059" cy="6646243"/>
          </a:xfrm>
        </p:spPr>
        <p:txBody>
          <a:bodyPr/>
          <a:lstStyle>
            <a:lvl1pPr marL="0" indent="0">
              <a:buNone/>
              <a:defRPr sz="1157"/>
            </a:lvl1pPr>
            <a:lvl2pPr marL="377830" indent="0">
              <a:buNone/>
              <a:defRPr sz="992"/>
            </a:lvl2pPr>
            <a:lvl3pPr marL="755660" indent="0">
              <a:buNone/>
              <a:defRPr sz="826"/>
            </a:lvl3pPr>
            <a:lvl4pPr marL="1133490" indent="0">
              <a:buNone/>
              <a:defRPr sz="744"/>
            </a:lvl4pPr>
            <a:lvl5pPr marL="1511320" indent="0">
              <a:buNone/>
              <a:defRPr sz="744"/>
            </a:lvl5pPr>
            <a:lvl6pPr marL="1889150" indent="0">
              <a:buNone/>
              <a:defRPr sz="744"/>
            </a:lvl6pPr>
            <a:lvl7pPr marL="2266980" indent="0">
              <a:buNone/>
              <a:defRPr sz="744"/>
            </a:lvl7pPr>
            <a:lvl8pPr marL="2644811" indent="0">
              <a:buNone/>
              <a:defRPr sz="744"/>
            </a:lvl8pPr>
            <a:lvl9pPr marL="3022641" indent="0">
              <a:buNone/>
              <a:defRPr sz="744"/>
            </a:lvl9pPr>
          </a:lstStyle>
          <a:p>
            <a:pPr lvl="0"/>
            <a:r>
              <a:rPr lang="ru-RU" smtClean="0"/>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t>4/20/2020</a:t>
            </a:fld>
            <a:endParaRPr lang="en-US"/>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8" y="1108936"/>
            <a:ext cx="1122530" cy="792112"/>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1061313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05191" y="7485380"/>
            <a:ext cx="5447543" cy="883691"/>
          </a:xfrm>
        </p:spPr>
        <p:txBody>
          <a:bodyPr anchor="b">
            <a:normAutofit/>
          </a:bodyPr>
          <a:lstStyle>
            <a:lvl1pPr algn="l">
              <a:defRPr sz="1983"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605191" y="990075"/>
            <a:ext cx="5447543" cy="6010898"/>
          </a:xfrm>
        </p:spPr>
        <p:txBody>
          <a:bodyPr anchor="t">
            <a:normAutofit/>
          </a:bodyPr>
          <a:lstStyle>
            <a:lvl1pPr marL="0" indent="0" algn="ctr">
              <a:buNone/>
              <a:defRPr sz="1322"/>
            </a:lvl1pPr>
            <a:lvl2pPr marL="377830" indent="0">
              <a:buNone/>
              <a:defRPr sz="1322"/>
            </a:lvl2pPr>
            <a:lvl3pPr marL="755660" indent="0">
              <a:buNone/>
              <a:defRPr sz="1322"/>
            </a:lvl3pPr>
            <a:lvl4pPr marL="1133490" indent="0">
              <a:buNone/>
              <a:defRPr sz="1322"/>
            </a:lvl4pPr>
            <a:lvl5pPr marL="1511320" indent="0">
              <a:buNone/>
              <a:defRPr sz="1322"/>
            </a:lvl5pPr>
            <a:lvl6pPr marL="1889150" indent="0">
              <a:buNone/>
              <a:defRPr sz="1322"/>
            </a:lvl6pPr>
            <a:lvl7pPr marL="2266980" indent="0">
              <a:buNone/>
              <a:defRPr sz="1322"/>
            </a:lvl7pPr>
            <a:lvl8pPr marL="2644811" indent="0">
              <a:buNone/>
              <a:defRPr sz="1322"/>
            </a:lvl8pPr>
            <a:lvl9pPr marL="3022641" indent="0">
              <a:buNone/>
              <a:defRPr sz="1322"/>
            </a:lvl9pPr>
          </a:lstStyle>
          <a:p>
            <a:r>
              <a:rPr lang="ru-RU" smtClean="0"/>
              <a:t>Вставка рисунка</a:t>
            </a:r>
            <a:endParaRPr lang="en-US" dirty="0"/>
          </a:p>
        </p:txBody>
      </p:sp>
      <p:sp>
        <p:nvSpPr>
          <p:cNvPr id="4" name="Text Placeholder 3"/>
          <p:cNvSpPr>
            <a:spLocks noGrp="1"/>
          </p:cNvSpPr>
          <p:nvPr>
            <p:ph type="body" sz="half" idx="2"/>
          </p:nvPr>
        </p:nvSpPr>
        <p:spPr>
          <a:xfrm>
            <a:off x="1605191" y="8369071"/>
            <a:ext cx="5447543" cy="769825"/>
          </a:xfrm>
        </p:spPr>
        <p:txBody>
          <a:bodyPr>
            <a:normAutofit/>
          </a:bodyPr>
          <a:lstStyle>
            <a:lvl1pPr marL="0" indent="0">
              <a:buNone/>
              <a:defRPr sz="992"/>
            </a:lvl1pPr>
            <a:lvl2pPr marL="377830" indent="0">
              <a:buNone/>
              <a:defRPr sz="992"/>
            </a:lvl2pPr>
            <a:lvl3pPr marL="755660" indent="0">
              <a:buNone/>
              <a:defRPr sz="826"/>
            </a:lvl3pPr>
            <a:lvl4pPr marL="1133490" indent="0">
              <a:buNone/>
              <a:defRPr sz="744"/>
            </a:lvl4pPr>
            <a:lvl5pPr marL="1511320" indent="0">
              <a:buNone/>
              <a:defRPr sz="744"/>
            </a:lvl5pPr>
            <a:lvl6pPr marL="1889150" indent="0">
              <a:buNone/>
              <a:defRPr sz="744"/>
            </a:lvl6pPr>
            <a:lvl7pPr marL="2266980" indent="0">
              <a:buNone/>
              <a:defRPr sz="744"/>
            </a:lvl7pPr>
            <a:lvl8pPr marL="2644811" indent="0">
              <a:buNone/>
              <a:defRPr sz="744"/>
            </a:lvl8pPr>
            <a:lvl9pPr marL="3022641" indent="0">
              <a:buNone/>
              <a:defRPr sz="744"/>
            </a:lvl9pPr>
          </a:lstStyle>
          <a:p>
            <a:pPr lvl="0"/>
            <a:r>
              <a:rPr lang="ru-RU" smtClean="0"/>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t>4/20/2020</a:t>
            </a:fld>
            <a:endParaRPr lang="en-US"/>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8" y="7656993"/>
            <a:ext cx="1122530" cy="792112"/>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422473" y="7769927"/>
            <a:ext cx="483419" cy="569325"/>
          </a:xfrm>
        </p:spPr>
        <p:txBody>
          <a:bodyPr/>
          <a:lstStyle/>
          <a:p>
            <a:fld id="{B6F15528-21DE-4FAA-801E-634DDDAF4B2B}" type="slidenum">
              <a:rPr lang="ru-RU" smtClean="0"/>
              <a:t>‹#›</a:t>
            </a:fld>
            <a:endParaRPr lang="ru-RU"/>
          </a:p>
        </p:txBody>
      </p:sp>
    </p:spTree>
    <p:extLst>
      <p:ext uri="{BB962C8B-B14F-4D97-AF65-F5344CB8AC3E}">
        <p14:creationId xmlns:p14="http://schemas.microsoft.com/office/powerpoint/2010/main" val="2847040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356447"/>
            <a:ext cx="1637242" cy="10351342"/>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16876" y="444"/>
            <a:ext cx="1613336" cy="10685554"/>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51130" cy="10693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607492" y="973149"/>
            <a:ext cx="5445242" cy="199724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605191" y="3326836"/>
            <a:ext cx="5447543" cy="605959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23025" y="9566195"/>
            <a:ext cx="633328" cy="577193"/>
          </a:xfrm>
          <a:prstGeom prst="rect">
            <a:avLst/>
          </a:prstGeom>
        </p:spPr>
        <p:txBody>
          <a:bodyPr vert="horz" lIns="91440" tIns="45720" rIns="91440" bIns="45720" rtlCol="0" anchor="ctr"/>
          <a:lstStyle>
            <a:lvl1pPr algn="r">
              <a:defRPr sz="744">
                <a:solidFill>
                  <a:schemeClr val="tx1">
                    <a:tint val="75000"/>
                  </a:schemeClr>
                </a:solidFill>
              </a:defRPr>
            </a:lvl1pPr>
          </a:lstStyle>
          <a:p>
            <a:fld id="{1D8BD707-D9CF-40AE-B4C6-C98DA3205C09}" type="datetimeFigureOut">
              <a:rPr lang="en-US" smtClean="0"/>
              <a:t>4/20/2020</a:t>
            </a:fld>
            <a:endParaRPr lang="en-US"/>
          </a:p>
        </p:txBody>
      </p:sp>
      <p:sp>
        <p:nvSpPr>
          <p:cNvPr id="5" name="Footer Placeholder 4"/>
          <p:cNvSpPr>
            <a:spLocks noGrp="1"/>
          </p:cNvSpPr>
          <p:nvPr>
            <p:ph type="ftr" sz="quarter" idx="3"/>
          </p:nvPr>
        </p:nvSpPr>
        <p:spPr>
          <a:xfrm>
            <a:off x="1605190" y="9567318"/>
            <a:ext cx="4724042" cy="569325"/>
          </a:xfrm>
          <a:prstGeom prst="rect">
            <a:avLst/>
          </a:prstGeom>
        </p:spPr>
        <p:txBody>
          <a:bodyPr vert="horz" lIns="91440" tIns="45720" rIns="91440" bIns="45720" rtlCol="0" anchor="ctr"/>
          <a:lstStyle>
            <a:lvl1pPr algn="l">
              <a:defRPr sz="744">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422473" y="1228358"/>
            <a:ext cx="483419" cy="569325"/>
          </a:xfrm>
          <a:prstGeom prst="rect">
            <a:avLst/>
          </a:prstGeom>
        </p:spPr>
        <p:txBody>
          <a:bodyPr vert="horz" lIns="91440" tIns="45720" rIns="91440" bIns="45720" rtlCol="0" anchor="ctr"/>
          <a:lstStyle>
            <a:lvl1pPr algn="r">
              <a:defRPr sz="1653">
                <a:solidFill>
                  <a:srgbClr val="FEFFFF"/>
                </a:solidFill>
              </a:defRPr>
            </a:lvl1pPr>
          </a:lstStyle>
          <a:p>
            <a:fld id="{B6F15528-21DE-4FAA-801E-634DDDAF4B2B}" type="slidenum">
              <a:rPr lang="ru-RU" smtClean="0"/>
              <a:t>‹#›</a:t>
            </a:fld>
            <a:endParaRPr lang="ru-RU"/>
          </a:p>
        </p:txBody>
      </p:sp>
    </p:spTree>
    <p:extLst>
      <p:ext uri="{BB962C8B-B14F-4D97-AF65-F5344CB8AC3E}">
        <p14:creationId xmlns:p14="http://schemas.microsoft.com/office/powerpoint/2010/main" val="284386892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xStyles>
    <p:titleStyle>
      <a:lvl1pPr algn="l" defTabSz="377830" rtl="0" eaLnBrk="1" latinLnBrk="0" hangingPunct="1">
        <a:spcBef>
          <a:spcPct val="0"/>
        </a:spcBef>
        <a:buNone/>
        <a:defRPr sz="2975"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3373" indent="-283373" algn="l" defTabSz="377830" rtl="0" eaLnBrk="1" latinLnBrk="0" hangingPunct="1">
        <a:spcBef>
          <a:spcPts val="826"/>
        </a:spcBef>
        <a:spcAft>
          <a:spcPts val="0"/>
        </a:spcAft>
        <a:buClr>
          <a:schemeClr val="accent1"/>
        </a:buClr>
        <a:buFont typeface="Wingdings 3" charset="2"/>
        <a:buChar char=""/>
        <a:defRPr sz="1488" kern="1200">
          <a:solidFill>
            <a:schemeClr val="tx1">
              <a:lumMod val="75000"/>
              <a:lumOff val="25000"/>
            </a:schemeClr>
          </a:solidFill>
          <a:latin typeface="+mn-lt"/>
          <a:ea typeface="+mn-ea"/>
          <a:cs typeface="+mn-cs"/>
        </a:defRPr>
      </a:lvl1pPr>
      <a:lvl2pPr marL="613974" indent="-236144" algn="l" defTabSz="377830" rtl="0" eaLnBrk="1" latinLnBrk="0" hangingPunct="1">
        <a:spcBef>
          <a:spcPts val="826"/>
        </a:spcBef>
        <a:spcAft>
          <a:spcPts val="0"/>
        </a:spcAft>
        <a:buClr>
          <a:schemeClr val="accent1"/>
        </a:buClr>
        <a:buFont typeface="Wingdings 3" charset="2"/>
        <a:buChar char=""/>
        <a:defRPr sz="1322" kern="1200">
          <a:solidFill>
            <a:schemeClr val="tx1">
              <a:lumMod val="75000"/>
              <a:lumOff val="25000"/>
            </a:schemeClr>
          </a:solidFill>
          <a:latin typeface="+mn-lt"/>
          <a:ea typeface="+mn-ea"/>
          <a:cs typeface="+mn-cs"/>
        </a:defRPr>
      </a:lvl2pPr>
      <a:lvl3pPr marL="944575" indent="-188915" algn="l" defTabSz="377830" rtl="0" eaLnBrk="1" latinLnBrk="0" hangingPunct="1">
        <a:spcBef>
          <a:spcPts val="826"/>
        </a:spcBef>
        <a:spcAft>
          <a:spcPts val="0"/>
        </a:spcAft>
        <a:buClr>
          <a:schemeClr val="accent1"/>
        </a:buClr>
        <a:buFont typeface="Wingdings 3" charset="2"/>
        <a:buChar char=""/>
        <a:defRPr sz="1157" kern="1200">
          <a:solidFill>
            <a:schemeClr val="tx1">
              <a:lumMod val="75000"/>
              <a:lumOff val="25000"/>
            </a:schemeClr>
          </a:solidFill>
          <a:latin typeface="+mn-lt"/>
          <a:ea typeface="+mn-ea"/>
          <a:cs typeface="+mn-cs"/>
        </a:defRPr>
      </a:lvl3pPr>
      <a:lvl4pPr marL="1322405" indent="-188915" algn="l" defTabSz="377830" rtl="0" eaLnBrk="1" latinLnBrk="0" hangingPunct="1">
        <a:spcBef>
          <a:spcPts val="826"/>
        </a:spcBef>
        <a:spcAft>
          <a:spcPts val="0"/>
        </a:spcAft>
        <a:buClr>
          <a:schemeClr val="accent1"/>
        </a:buClr>
        <a:buFont typeface="Wingdings 3" charset="2"/>
        <a:buChar char=""/>
        <a:defRPr sz="992" kern="1200">
          <a:solidFill>
            <a:schemeClr val="tx1">
              <a:lumMod val="75000"/>
              <a:lumOff val="25000"/>
            </a:schemeClr>
          </a:solidFill>
          <a:latin typeface="+mn-lt"/>
          <a:ea typeface="+mn-ea"/>
          <a:cs typeface="+mn-cs"/>
        </a:defRPr>
      </a:lvl4pPr>
      <a:lvl5pPr marL="1700235" indent="-188915" algn="l" defTabSz="377830" rtl="0" eaLnBrk="1" latinLnBrk="0" hangingPunct="1">
        <a:spcBef>
          <a:spcPts val="826"/>
        </a:spcBef>
        <a:spcAft>
          <a:spcPts val="0"/>
        </a:spcAft>
        <a:buClr>
          <a:schemeClr val="accent1"/>
        </a:buClr>
        <a:buFont typeface="Wingdings 3" charset="2"/>
        <a:buChar char=""/>
        <a:defRPr sz="992" kern="1200">
          <a:solidFill>
            <a:schemeClr val="tx1">
              <a:lumMod val="75000"/>
              <a:lumOff val="25000"/>
            </a:schemeClr>
          </a:solidFill>
          <a:latin typeface="+mn-lt"/>
          <a:ea typeface="+mn-ea"/>
          <a:cs typeface="+mn-cs"/>
        </a:defRPr>
      </a:lvl5pPr>
      <a:lvl6pPr marL="2078065" indent="-188915" algn="l" defTabSz="377830" rtl="0" eaLnBrk="1" latinLnBrk="0" hangingPunct="1">
        <a:spcBef>
          <a:spcPts val="826"/>
        </a:spcBef>
        <a:spcAft>
          <a:spcPts val="0"/>
        </a:spcAft>
        <a:buClr>
          <a:schemeClr val="accent1"/>
        </a:buClr>
        <a:buFont typeface="Wingdings 3" charset="2"/>
        <a:buChar char=""/>
        <a:defRPr sz="992" kern="1200">
          <a:solidFill>
            <a:schemeClr val="tx1">
              <a:lumMod val="75000"/>
              <a:lumOff val="25000"/>
            </a:schemeClr>
          </a:solidFill>
          <a:latin typeface="+mn-lt"/>
          <a:ea typeface="+mn-ea"/>
          <a:cs typeface="+mn-cs"/>
        </a:defRPr>
      </a:lvl6pPr>
      <a:lvl7pPr marL="2455896" indent="-188915" algn="l" defTabSz="377830" rtl="0" eaLnBrk="1" latinLnBrk="0" hangingPunct="1">
        <a:spcBef>
          <a:spcPts val="826"/>
        </a:spcBef>
        <a:spcAft>
          <a:spcPts val="0"/>
        </a:spcAft>
        <a:buClr>
          <a:schemeClr val="accent1"/>
        </a:buClr>
        <a:buFont typeface="Wingdings 3" charset="2"/>
        <a:buChar char=""/>
        <a:defRPr sz="992" kern="1200">
          <a:solidFill>
            <a:schemeClr val="tx1">
              <a:lumMod val="75000"/>
              <a:lumOff val="25000"/>
            </a:schemeClr>
          </a:solidFill>
          <a:latin typeface="+mn-lt"/>
          <a:ea typeface="+mn-ea"/>
          <a:cs typeface="+mn-cs"/>
        </a:defRPr>
      </a:lvl7pPr>
      <a:lvl8pPr marL="2833726" indent="-188915" algn="l" defTabSz="377830" rtl="0" eaLnBrk="1" latinLnBrk="0" hangingPunct="1">
        <a:spcBef>
          <a:spcPts val="826"/>
        </a:spcBef>
        <a:spcAft>
          <a:spcPts val="0"/>
        </a:spcAft>
        <a:buClr>
          <a:schemeClr val="accent1"/>
        </a:buClr>
        <a:buFont typeface="Wingdings 3" charset="2"/>
        <a:buChar char=""/>
        <a:defRPr sz="992" kern="1200">
          <a:solidFill>
            <a:schemeClr val="tx1">
              <a:lumMod val="75000"/>
              <a:lumOff val="25000"/>
            </a:schemeClr>
          </a:solidFill>
          <a:latin typeface="+mn-lt"/>
          <a:ea typeface="+mn-ea"/>
          <a:cs typeface="+mn-cs"/>
        </a:defRPr>
      </a:lvl8pPr>
      <a:lvl9pPr marL="3211556" indent="-188915" algn="l" defTabSz="377830" rtl="0" eaLnBrk="1" latinLnBrk="0" hangingPunct="1">
        <a:spcBef>
          <a:spcPts val="826"/>
        </a:spcBef>
        <a:spcAft>
          <a:spcPts val="0"/>
        </a:spcAft>
        <a:buClr>
          <a:schemeClr val="accent1"/>
        </a:buClr>
        <a:buFont typeface="Wingdings 3" charset="2"/>
        <a:buChar char=""/>
        <a:defRPr sz="992" kern="1200">
          <a:solidFill>
            <a:schemeClr val="tx1">
              <a:lumMod val="75000"/>
              <a:lumOff val="25000"/>
            </a:schemeClr>
          </a:solidFill>
          <a:latin typeface="+mn-lt"/>
          <a:ea typeface="+mn-ea"/>
          <a:cs typeface="+mn-cs"/>
        </a:defRPr>
      </a:lvl9pPr>
    </p:bodyStyle>
    <p:otherStyle>
      <a:defPPr>
        <a:defRPr lang="en-US"/>
      </a:defPPr>
      <a:lvl1pPr marL="0" algn="l" defTabSz="377830" rtl="0" eaLnBrk="1" latinLnBrk="0" hangingPunct="1">
        <a:defRPr sz="1488" kern="1200">
          <a:solidFill>
            <a:schemeClr val="tx1"/>
          </a:solidFill>
          <a:latin typeface="+mn-lt"/>
          <a:ea typeface="+mn-ea"/>
          <a:cs typeface="+mn-cs"/>
        </a:defRPr>
      </a:lvl1pPr>
      <a:lvl2pPr marL="377830" algn="l" defTabSz="377830" rtl="0" eaLnBrk="1" latinLnBrk="0" hangingPunct="1">
        <a:defRPr sz="1488" kern="1200">
          <a:solidFill>
            <a:schemeClr val="tx1"/>
          </a:solidFill>
          <a:latin typeface="+mn-lt"/>
          <a:ea typeface="+mn-ea"/>
          <a:cs typeface="+mn-cs"/>
        </a:defRPr>
      </a:lvl2pPr>
      <a:lvl3pPr marL="755660" algn="l" defTabSz="377830" rtl="0" eaLnBrk="1" latinLnBrk="0" hangingPunct="1">
        <a:defRPr sz="1488" kern="1200">
          <a:solidFill>
            <a:schemeClr val="tx1"/>
          </a:solidFill>
          <a:latin typeface="+mn-lt"/>
          <a:ea typeface="+mn-ea"/>
          <a:cs typeface="+mn-cs"/>
        </a:defRPr>
      </a:lvl3pPr>
      <a:lvl4pPr marL="1133490" algn="l" defTabSz="377830" rtl="0" eaLnBrk="1" latinLnBrk="0" hangingPunct="1">
        <a:defRPr sz="1488" kern="1200">
          <a:solidFill>
            <a:schemeClr val="tx1"/>
          </a:solidFill>
          <a:latin typeface="+mn-lt"/>
          <a:ea typeface="+mn-ea"/>
          <a:cs typeface="+mn-cs"/>
        </a:defRPr>
      </a:lvl4pPr>
      <a:lvl5pPr marL="1511320" algn="l" defTabSz="377830" rtl="0" eaLnBrk="1" latinLnBrk="0" hangingPunct="1">
        <a:defRPr sz="1488" kern="1200">
          <a:solidFill>
            <a:schemeClr val="tx1"/>
          </a:solidFill>
          <a:latin typeface="+mn-lt"/>
          <a:ea typeface="+mn-ea"/>
          <a:cs typeface="+mn-cs"/>
        </a:defRPr>
      </a:lvl5pPr>
      <a:lvl6pPr marL="1889150" algn="l" defTabSz="377830" rtl="0" eaLnBrk="1" latinLnBrk="0" hangingPunct="1">
        <a:defRPr sz="1488" kern="1200">
          <a:solidFill>
            <a:schemeClr val="tx1"/>
          </a:solidFill>
          <a:latin typeface="+mn-lt"/>
          <a:ea typeface="+mn-ea"/>
          <a:cs typeface="+mn-cs"/>
        </a:defRPr>
      </a:lvl6pPr>
      <a:lvl7pPr marL="2266980" algn="l" defTabSz="377830" rtl="0" eaLnBrk="1" latinLnBrk="0" hangingPunct="1">
        <a:defRPr sz="1488" kern="1200">
          <a:solidFill>
            <a:schemeClr val="tx1"/>
          </a:solidFill>
          <a:latin typeface="+mn-lt"/>
          <a:ea typeface="+mn-ea"/>
          <a:cs typeface="+mn-cs"/>
        </a:defRPr>
      </a:lvl7pPr>
      <a:lvl8pPr marL="2644811" algn="l" defTabSz="377830" rtl="0" eaLnBrk="1" latinLnBrk="0" hangingPunct="1">
        <a:defRPr sz="1488" kern="1200">
          <a:solidFill>
            <a:schemeClr val="tx1"/>
          </a:solidFill>
          <a:latin typeface="+mn-lt"/>
          <a:ea typeface="+mn-ea"/>
          <a:cs typeface="+mn-cs"/>
        </a:defRPr>
      </a:lvl8pPr>
      <a:lvl9pPr marL="3022641" algn="l" defTabSz="377830"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39280" y="415299"/>
            <a:ext cx="96520" cy="193040"/>
          </a:xfrm>
          <a:prstGeom prst="rect">
            <a:avLst/>
          </a:prstGeom>
        </p:spPr>
        <p:txBody>
          <a:bodyPr vert="horz" wrap="square" lIns="0" tIns="12700" rIns="0" bIns="0" rtlCol="0">
            <a:spAutoFit/>
          </a:bodyPr>
          <a:lstStyle/>
          <a:p>
            <a:pPr marL="12700">
              <a:lnSpc>
                <a:spcPct val="100000"/>
              </a:lnSpc>
              <a:spcBef>
                <a:spcPts val="100"/>
              </a:spcBef>
            </a:pPr>
            <a:r>
              <a:rPr sz="1100" dirty="0">
                <a:latin typeface="Calibri"/>
                <a:cs typeface="Calibri"/>
              </a:rPr>
              <a:t>1</a:t>
            </a:r>
            <a:endParaRPr sz="1100">
              <a:latin typeface="Calibri"/>
              <a:cs typeface="Calibri"/>
            </a:endParaRPr>
          </a:p>
        </p:txBody>
      </p:sp>
      <p:sp>
        <p:nvSpPr>
          <p:cNvPr id="3" name="object 3"/>
          <p:cNvSpPr txBox="1"/>
          <p:nvPr/>
        </p:nvSpPr>
        <p:spPr>
          <a:xfrm>
            <a:off x="1069339" y="750579"/>
            <a:ext cx="5963920" cy="1568122"/>
          </a:xfrm>
          <a:prstGeom prst="rect">
            <a:avLst/>
          </a:prstGeom>
        </p:spPr>
        <p:txBody>
          <a:bodyPr vert="horz" wrap="square" lIns="0" tIns="12700" rIns="0" bIns="0" rtlCol="0">
            <a:spAutoFit/>
          </a:bodyPr>
          <a:lstStyle/>
          <a:p>
            <a:pPr marL="635" algn="ctr">
              <a:lnSpc>
                <a:spcPct val="100000"/>
              </a:lnSpc>
              <a:spcBef>
                <a:spcPts val="100"/>
              </a:spcBef>
            </a:pPr>
            <a:r>
              <a:rPr sz="1400" b="1" i="1" spc="20" dirty="0">
                <a:solidFill>
                  <a:schemeClr val="bg2">
                    <a:lumMod val="10000"/>
                  </a:schemeClr>
                </a:solidFill>
                <a:latin typeface="Times New Roman"/>
                <a:cs typeface="Times New Roman"/>
              </a:rPr>
              <a:t>ЛЕКЦИЯ</a:t>
            </a:r>
            <a:r>
              <a:rPr sz="1400" b="1" i="1" spc="5" dirty="0">
                <a:solidFill>
                  <a:schemeClr val="bg2">
                    <a:lumMod val="10000"/>
                  </a:schemeClr>
                </a:solidFill>
                <a:latin typeface="Times New Roman"/>
                <a:cs typeface="Times New Roman"/>
              </a:rPr>
              <a:t> </a:t>
            </a:r>
            <a:r>
              <a:rPr sz="1400" b="1" i="1" spc="50" dirty="0">
                <a:solidFill>
                  <a:schemeClr val="bg2">
                    <a:lumMod val="10000"/>
                  </a:schemeClr>
                </a:solidFill>
                <a:latin typeface="Times New Roman"/>
                <a:cs typeface="Times New Roman"/>
              </a:rPr>
              <a:t>№2</a:t>
            </a:r>
            <a:endParaRPr sz="1400" dirty="0">
              <a:solidFill>
                <a:schemeClr val="bg2">
                  <a:lumMod val="10000"/>
                </a:schemeClr>
              </a:solidFill>
              <a:latin typeface="Times New Roman"/>
              <a:cs typeface="Times New Roman"/>
            </a:endParaRPr>
          </a:p>
          <a:p>
            <a:pPr marL="266700" marR="261620" algn="ctr">
              <a:lnSpc>
                <a:spcPct val="109700"/>
              </a:lnSpc>
              <a:spcBef>
                <a:spcPts val="1010"/>
              </a:spcBef>
            </a:pPr>
            <a:r>
              <a:rPr sz="1400" b="1" i="1" spc="10" dirty="0">
                <a:solidFill>
                  <a:schemeClr val="bg2">
                    <a:lumMod val="10000"/>
                  </a:schemeClr>
                </a:solidFill>
                <a:latin typeface="Times New Roman"/>
                <a:cs typeface="Times New Roman"/>
              </a:rPr>
              <a:t>Тема: </a:t>
            </a:r>
            <a:r>
              <a:rPr sz="1400" b="1" i="1" dirty="0">
                <a:solidFill>
                  <a:schemeClr val="bg2">
                    <a:lumMod val="10000"/>
                  </a:schemeClr>
                </a:solidFill>
                <a:latin typeface="Times New Roman"/>
                <a:cs typeface="Times New Roman"/>
              </a:rPr>
              <a:t>Патопсихологическая </a:t>
            </a:r>
            <a:r>
              <a:rPr sz="1400" b="1" i="1" spc="-25" dirty="0">
                <a:solidFill>
                  <a:schemeClr val="bg2">
                    <a:lumMod val="10000"/>
                  </a:schemeClr>
                </a:solidFill>
                <a:latin typeface="Times New Roman"/>
                <a:cs typeface="Times New Roman"/>
              </a:rPr>
              <a:t>семиотика: </a:t>
            </a:r>
            <a:r>
              <a:rPr sz="1400" b="1" i="1" spc="20" dirty="0">
                <a:solidFill>
                  <a:schemeClr val="bg2">
                    <a:lumMod val="10000"/>
                  </a:schemeClr>
                </a:solidFill>
                <a:latin typeface="Times New Roman"/>
                <a:cs typeface="Times New Roman"/>
              </a:rPr>
              <a:t>эндогенно-органический и экзогенно-  </a:t>
            </a:r>
            <a:r>
              <a:rPr sz="1400" b="1" i="1" spc="30" dirty="0">
                <a:solidFill>
                  <a:schemeClr val="bg2">
                    <a:lumMod val="10000"/>
                  </a:schemeClr>
                </a:solidFill>
                <a:latin typeface="Times New Roman"/>
                <a:cs typeface="Times New Roman"/>
              </a:rPr>
              <a:t>органический </a:t>
            </a:r>
            <a:r>
              <a:rPr sz="1400" b="1" i="1" spc="-5" dirty="0">
                <a:solidFill>
                  <a:schemeClr val="bg2">
                    <a:lumMod val="10000"/>
                  </a:schemeClr>
                </a:solidFill>
                <a:latin typeface="Times New Roman"/>
                <a:cs typeface="Times New Roman"/>
              </a:rPr>
              <a:t>симптомокомплексы </a:t>
            </a:r>
            <a:r>
              <a:rPr sz="1400" b="1" i="1" spc="110" dirty="0">
                <a:solidFill>
                  <a:schemeClr val="bg2">
                    <a:lumMod val="10000"/>
                  </a:schemeClr>
                </a:solidFill>
                <a:latin typeface="Times New Roman"/>
                <a:cs typeface="Times New Roman"/>
              </a:rPr>
              <a:t>в </a:t>
            </a:r>
            <a:r>
              <a:rPr sz="1400" b="1" i="1" spc="5" dirty="0">
                <a:solidFill>
                  <a:schemeClr val="bg2">
                    <a:lumMod val="10000"/>
                  </a:schemeClr>
                </a:solidFill>
                <a:latin typeface="Times New Roman"/>
                <a:cs typeface="Times New Roman"/>
              </a:rPr>
              <a:t>позднем</a:t>
            </a:r>
            <a:r>
              <a:rPr sz="1400" b="1" i="1" spc="-110" dirty="0">
                <a:solidFill>
                  <a:schemeClr val="bg2">
                    <a:lumMod val="10000"/>
                  </a:schemeClr>
                </a:solidFill>
                <a:latin typeface="Times New Roman"/>
                <a:cs typeface="Times New Roman"/>
              </a:rPr>
              <a:t> </a:t>
            </a:r>
            <a:r>
              <a:rPr sz="1400" b="1" i="1" spc="-25" dirty="0">
                <a:solidFill>
                  <a:schemeClr val="bg2">
                    <a:lumMod val="10000"/>
                  </a:schemeClr>
                </a:solidFill>
                <a:latin typeface="Times New Roman"/>
                <a:cs typeface="Times New Roman"/>
              </a:rPr>
              <a:t>возрасте</a:t>
            </a:r>
            <a:endParaRPr sz="1400" dirty="0">
              <a:solidFill>
                <a:schemeClr val="bg2">
                  <a:lumMod val="10000"/>
                </a:schemeClr>
              </a:solidFill>
              <a:latin typeface="Times New Roman"/>
              <a:cs typeface="Times New Roman"/>
            </a:endParaRPr>
          </a:p>
          <a:p>
            <a:pPr marL="12700" marR="5080" algn="just">
              <a:lnSpc>
                <a:spcPct val="110100"/>
              </a:lnSpc>
              <a:spcBef>
                <a:spcPts val="1005"/>
              </a:spcBef>
            </a:pPr>
            <a:r>
              <a:rPr sz="1200" spc="-5" dirty="0">
                <a:latin typeface="Times New Roman"/>
                <a:cs typeface="Times New Roman"/>
              </a:rPr>
              <a:t>План: Понятие </a:t>
            </a:r>
            <a:r>
              <a:rPr sz="1200" dirty="0">
                <a:latin typeface="Times New Roman"/>
                <a:cs typeface="Times New Roman"/>
              </a:rPr>
              <a:t>об </a:t>
            </a:r>
            <a:r>
              <a:rPr sz="1200" spc="-5" dirty="0">
                <a:latin typeface="Times New Roman"/>
                <a:cs typeface="Times New Roman"/>
              </a:rPr>
              <a:t>экзогенно-органическом симптомокомплексе. Клинические  эквиваленты (основные нозологии </a:t>
            </a:r>
            <a:r>
              <a:rPr sz="1200" dirty="0">
                <a:latin typeface="Times New Roman"/>
                <a:cs typeface="Times New Roman"/>
              </a:rPr>
              <a:t>с </a:t>
            </a:r>
            <a:r>
              <a:rPr sz="1200" spc="-5" dirty="0">
                <a:latin typeface="Times New Roman"/>
                <a:cs typeface="Times New Roman"/>
              </a:rPr>
              <a:t>экзогенно-органическим поражением головного  мозга):</a:t>
            </a:r>
            <a:r>
              <a:rPr sz="1200" spc="70" dirty="0">
                <a:latin typeface="Times New Roman"/>
                <a:cs typeface="Times New Roman"/>
              </a:rPr>
              <a:t> </a:t>
            </a:r>
            <a:r>
              <a:rPr sz="1200" spc="-5" dirty="0">
                <a:latin typeface="Times New Roman"/>
                <a:cs typeface="Times New Roman"/>
              </a:rPr>
              <a:t>церебральный</a:t>
            </a:r>
            <a:r>
              <a:rPr sz="1200" spc="80" dirty="0">
                <a:latin typeface="Times New Roman"/>
                <a:cs typeface="Times New Roman"/>
              </a:rPr>
              <a:t> </a:t>
            </a:r>
            <a:r>
              <a:rPr sz="1200" spc="-5" dirty="0">
                <a:latin typeface="Times New Roman"/>
                <a:cs typeface="Times New Roman"/>
              </a:rPr>
              <a:t>атеросклероз,</a:t>
            </a:r>
            <a:r>
              <a:rPr sz="1200" spc="80" dirty="0">
                <a:latin typeface="Times New Roman"/>
                <a:cs typeface="Times New Roman"/>
              </a:rPr>
              <a:t> </a:t>
            </a:r>
            <a:r>
              <a:rPr sz="1200" spc="-5" dirty="0">
                <a:latin typeface="Times New Roman"/>
                <a:cs typeface="Times New Roman"/>
              </a:rPr>
              <a:t>последствия</a:t>
            </a:r>
            <a:r>
              <a:rPr sz="1200" spc="80" dirty="0">
                <a:latin typeface="Times New Roman"/>
                <a:cs typeface="Times New Roman"/>
              </a:rPr>
              <a:t> </a:t>
            </a:r>
            <a:r>
              <a:rPr sz="1200" spc="-5" dirty="0">
                <a:latin typeface="Times New Roman"/>
                <a:cs typeface="Times New Roman"/>
              </a:rPr>
              <a:t>черепно-мозговой</a:t>
            </a:r>
            <a:r>
              <a:rPr sz="1200" spc="70" dirty="0">
                <a:latin typeface="Times New Roman"/>
                <a:cs typeface="Times New Roman"/>
              </a:rPr>
              <a:t> </a:t>
            </a:r>
            <a:r>
              <a:rPr sz="1200" spc="-5" dirty="0">
                <a:latin typeface="Times New Roman"/>
                <a:cs typeface="Times New Roman"/>
              </a:rPr>
              <a:t>травмы,</a:t>
            </a:r>
            <a:endParaRPr sz="1200" dirty="0">
              <a:latin typeface="Times New Roman"/>
              <a:cs typeface="Times New Roman"/>
            </a:endParaRPr>
          </a:p>
        </p:txBody>
      </p:sp>
      <p:sp>
        <p:nvSpPr>
          <p:cNvPr id="4" name="object 4"/>
          <p:cNvSpPr txBox="1"/>
          <p:nvPr/>
        </p:nvSpPr>
        <p:spPr>
          <a:xfrm>
            <a:off x="1069339" y="2193299"/>
            <a:ext cx="4169410" cy="629920"/>
          </a:xfrm>
          <a:prstGeom prst="rect">
            <a:avLst/>
          </a:prstGeom>
        </p:spPr>
        <p:txBody>
          <a:bodyPr vert="horz" wrap="square" lIns="0" tIns="13335" rIns="0" bIns="0" rtlCol="0">
            <a:spAutoFit/>
          </a:bodyPr>
          <a:lstStyle/>
          <a:p>
            <a:pPr marL="12700" marR="5080" algn="just">
              <a:lnSpc>
                <a:spcPct val="110100"/>
              </a:lnSpc>
              <a:spcBef>
                <a:spcPts val="105"/>
              </a:spcBef>
            </a:pPr>
            <a:r>
              <a:rPr sz="1200" spc="-5" dirty="0">
                <a:latin typeface="Times New Roman"/>
                <a:cs typeface="Times New Roman"/>
              </a:rPr>
              <a:t>интоксикационные энцефалопатии </a:t>
            </a:r>
            <a:r>
              <a:rPr sz="1200" dirty="0">
                <a:latin typeface="Times New Roman"/>
                <a:cs typeface="Times New Roman"/>
              </a:rPr>
              <a:t>и </a:t>
            </a:r>
            <a:r>
              <a:rPr sz="1200" spc="-5" dirty="0">
                <a:latin typeface="Times New Roman"/>
                <a:cs typeface="Times New Roman"/>
              </a:rPr>
              <a:t>пр.). Понятие </a:t>
            </a:r>
            <a:r>
              <a:rPr sz="1200" dirty="0">
                <a:latin typeface="Times New Roman"/>
                <a:cs typeface="Times New Roman"/>
              </a:rPr>
              <a:t>об  </a:t>
            </a:r>
            <a:r>
              <a:rPr sz="1200" spc="-5" dirty="0">
                <a:latin typeface="Times New Roman"/>
                <a:cs typeface="Times New Roman"/>
              </a:rPr>
              <a:t>симптомокомплексе. Клинические эквиваленты (Основные  органическим симптомокомплексом): истинная</a:t>
            </a:r>
            <a:r>
              <a:rPr sz="1200" spc="140" dirty="0">
                <a:latin typeface="Times New Roman"/>
                <a:cs typeface="Times New Roman"/>
              </a:rPr>
              <a:t> </a:t>
            </a:r>
            <a:r>
              <a:rPr sz="1200" spc="-5" dirty="0">
                <a:latin typeface="Times New Roman"/>
                <a:cs typeface="Times New Roman"/>
              </a:rPr>
              <a:t>эпилепсия,</a:t>
            </a:r>
            <a:endParaRPr sz="1200" dirty="0">
              <a:latin typeface="Times New Roman"/>
              <a:cs typeface="Times New Roman"/>
            </a:endParaRPr>
          </a:p>
        </p:txBody>
      </p:sp>
      <p:sp>
        <p:nvSpPr>
          <p:cNvPr id="5" name="object 5"/>
          <p:cNvSpPr txBox="1"/>
          <p:nvPr/>
        </p:nvSpPr>
        <p:spPr>
          <a:xfrm>
            <a:off x="5278260" y="2193299"/>
            <a:ext cx="1750060" cy="629920"/>
          </a:xfrm>
          <a:prstGeom prst="rect">
            <a:avLst/>
          </a:prstGeom>
        </p:spPr>
        <p:txBody>
          <a:bodyPr vert="horz" wrap="square" lIns="0" tIns="13335" rIns="0" bIns="0" rtlCol="0">
            <a:spAutoFit/>
          </a:bodyPr>
          <a:lstStyle/>
          <a:p>
            <a:pPr marL="12700" marR="5080" indent="100965" algn="just">
              <a:lnSpc>
                <a:spcPct val="110100"/>
              </a:lnSpc>
              <a:spcBef>
                <a:spcPts val="105"/>
              </a:spcBef>
            </a:pPr>
            <a:r>
              <a:rPr sz="1200" dirty="0">
                <a:latin typeface="Times New Roman"/>
                <a:cs typeface="Times New Roman"/>
              </a:rPr>
              <a:t>э</a:t>
            </a:r>
            <a:r>
              <a:rPr sz="1200" spc="-5" dirty="0">
                <a:latin typeface="Times New Roman"/>
                <a:cs typeface="Times New Roman"/>
              </a:rPr>
              <a:t>ндогенн</a:t>
            </a:r>
            <a:r>
              <a:rPr sz="1200" dirty="0">
                <a:latin typeface="Times New Roman"/>
                <a:cs typeface="Times New Roman"/>
              </a:rPr>
              <a:t>о</a:t>
            </a:r>
            <a:r>
              <a:rPr sz="1200" spc="5" dirty="0">
                <a:latin typeface="Times New Roman"/>
                <a:cs typeface="Times New Roman"/>
              </a:rPr>
              <a:t>-</a:t>
            </a:r>
            <a:r>
              <a:rPr sz="1200" dirty="0">
                <a:latin typeface="Times New Roman"/>
                <a:cs typeface="Times New Roman"/>
              </a:rPr>
              <a:t>ор</a:t>
            </a:r>
            <a:r>
              <a:rPr sz="1200" spc="-5" dirty="0">
                <a:latin typeface="Times New Roman"/>
                <a:cs typeface="Times New Roman"/>
              </a:rPr>
              <a:t>ганиче</a:t>
            </a:r>
            <a:r>
              <a:rPr sz="1200" spc="5" dirty="0">
                <a:latin typeface="Times New Roman"/>
                <a:cs typeface="Times New Roman"/>
              </a:rPr>
              <a:t>с</a:t>
            </a:r>
            <a:r>
              <a:rPr sz="1200" spc="-5" dirty="0">
                <a:latin typeface="Times New Roman"/>
                <a:cs typeface="Times New Roman"/>
              </a:rPr>
              <a:t>к</a:t>
            </a:r>
            <a:r>
              <a:rPr sz="1200" dirty="0">
                <a:latin typeface="Times New Roman"/>
                <a:cs typeface="Times New Roman"/>
              </a:rPr>
              <a:t>ом  </a:t>
            </a:r>
            <a:r>
              <a:rPr sz="1200" spc="-5" dirty="0">
                <a:latin typeface="Times New Roman"/>
                <a:cs typeface="Times New Roman"/>
              </a:rPr>
              <a:t>нозологии </a:t>
            </a:r>
            <a:r>
              <a:rPr sz="1200" dirty="0">
                <a:latin typeface="Times New Roman"/>
                <a:cs typeface="Times New Roman"/>
              </a:rPr>
              <a:t>с </a:t>
            </a:r>
            <a:r>
              <a:rPr sz="1200" spc="-5" dirty="0">
                <a:latin typeface="Times New Roman"/>
                <a:cs typeface="Times New Roman"/>
              </a:rPr>
              <a:t>эндогенно-  первичные</a:t>
            </a:r>
            <a:r>
              <a:rPr sz="1200" spc="275" dirty="0">
                <a:latin typeface="Times New Roman"/>
                <a:cs typeface="Times New Roman"/>
              </a:rPr>
              <a:t> </a:t>
            </a:r>
            <a:r>
              <a:rPr sz="1200" spc="-5" dirty="0">
                <a:latin typeface="Times New Roman"/>
                <a:cs typeface="Times New Roman"/>
              </a:rPr>
              <a:t>атрофические</a:t>
            </a:r>
            <a:endParaRPr sz="1200">
              <a:latin typeface="Times New Roman"/>
              <a:cs typeface="Times New Roman"/>
            </a:endParaRPr>
          </a:p>
        </p:txBody>
      </p:sp>
      <p:sp>
        <p:nvSpPr>
          <p:cNvPr id="6" name="object 6"/>
          <p:cNvSpPr txBox="1"/>
          <p:nvPr/>
        </p:nvSpPr>
        <p:spPr>
          <a:xfrm>
            <a:off x="1069339" y="2816869"/>
            <a:ext cx="5960745" cy="1818639"/>
          </a:xfrm>
          <a:prstGeom prst="rect">
            <a:avLst/>
          </a:prstGeom>
        </p:spPr>
        <p:txBody>
          <a:bodyPr vert="horz" wrap="square" lIns="0" tIns="12700" rIns="0" bIns="0" rtlCol="0">
            <a:spAutoFit/>
          </a:bodyPr>
          <a:lstStyle/>
          <a:p>
            <a:pPr marL="12700" algn="just">
              <a:lnSpc>
                <a:spcPct val="100000"/>
              </a:lnSpc>
              <a:spcBef>
                <a:spcPts val="100"/>
              </a:spcBef>
            </a:pPr>
            <a:r>
              <a:rPr sz="1200" spc="-5" dirty="0">
                <a:latin typeface="Times New Roman"/>
                <a:cs typeface="Times New Roman"/>
              </a:rPr>
              <a:t>процессы </a:t>
            </a:r>
            <a:r>
              <a:rPr sz="1200" dirty="0">
                <a:latin typeface="Times New Roman"/>
                <a:cs typeface="Times New Roman"/>
              </a:rPr>
              <a:t>в </a:t>
            </a:r>
            <a:r>
              <a:rPr sz="1200" spc="-5" dirty="0">
                <a:latin typeface="Times New Roman"/>
                <a:cs typeface="Times New Roman"/>
              </a:rPr>
              <a:t>головном мозге </a:t>
            </a:r>
            <a:r>
              <a:rPr sz="1200" dirty="0">
                <a:latin typeface="Times New Roman"/>
                <a:cs typeface="Times New Roman"/>
              </a:rPr>
              <a:t>– </a:t>
            </a:r>
            <a:r>
              <a:rPr sz="1200" spc="-5" dirty="0">
                <a:latin typeface="Times New Roman"/>
                <a:cs typeface="Times New Roman"/>
              </a:rPr>
              <a:t>б-нь Пика, Альцгеймера, сенильная</a:t>
            </a:r>
            <a:r>
              <a:rPr sz="1200" spc="60" dirty="0">
                <a:latin typeface="Times New Roman"/>
                <a:cs typeface="Times New Roman"/>
              </a:rPr>
              <a:t> </a:t>
            </a:r>
            <a:r>
              <a:rPr sz="1200" spc="-5" dirty="0">
                <a:latin typeface="Times New Roman"/>
                <a:cs typeface="Times New Roman"/>
              </a:rPr>
              <a:t>деменция.</a:t>
            </a:r>
            <a:endParaRPr sz="1200" dirty="0">
              <a:latin typeface="Times New Roman"/>
              <a:cs typeface="Times New Roman"/>
            </a:endParaRPr>
          </a:p>
          <a:p>
            <a:pPr>
              <a:lnSpc>
                <a:spcPct val="100000"/>
              </a:lnSpc>
              <a:spcBef>
                <a:spcPts val="30"/>
              </a:spcBef>
            </a:pPr>
            <a:endParaRPr sz="1350" dirty="0">
              <a:latin typeface="Times New Roman"/>
              <a:cs typeface="Times New Roman"/>
            </a:endParaRPr>
          </a:p>
          <a:p>
            <a:pPr marL="12700" marR="5080" indent="723265" algn="just">
              <a:lnSpc>
                <a:spcPct val="110000"/>
              </a:lnSpc>
              <a:tabLst>
                <a:tab pos="1314450" algn="l"/>
                <a:tab pos="2784475" algn="l"/>
                <a:tab pos="4752975" algn="l"/>
              </a:tabLst>
            </a:pPr>
            <a:r>
              <a:rPr sz="1200" spc="-5" dirty="0">
                <a:latin typeface="Times New Roman"/>
                <a:cs typeface="Times New Roman"/>
              </a:rPr>
              <a:t>Патопсихологические синдромы, отвечая основным признакам клинических  синдромов, по своим особенностям существенно отличаются </a:t>
            </a:r>
            <a:r>
              <a:rPr sz="1200" dirty="0">
                <a:latin typeface="Times New Roman"/>
                <a:cs typeface="Times New Roman"/>
              </a:rPr>
              <a:t>от </a:t>
            </a:r>
            <a:r>
              <a:rPr sz="1200" spc="-5" dirty="0">
                <a:latin typeface="Times New Roman"/>
                <a:cs typeface="Times New Roman"/>
              </a:rPr>
              <a:t>психопатологических.  Это различие обусловлено не столько формой синдрома </a:t>
            </a:r>
            <a:r>
              <a:rPr sz="1200" dirty="0">
                <a:latin typeface="Times New Roman"/>
                <a:cs typeface="Times New Roman"/>
              </a:rPr>
              <a:t>и </a:t>
            </a:r>
            <a:r>
              <a:rPr sz="1200" spc="-5" dirty="0">
                <a:latin typeface="Times New Roman"/>
                <a:cs typeface="Times New Roman"/>
              </a:rPr>
              <a:t>его составом, сколько  различными уровнями функционирования центральной нервной системы, на которых эти  синдром</a:t>
            </a:r>
            <a:r>
              <a:rPr sz="1200" dirty="0">
                <a:latin typeface="Times New Roman"/>
                <a:cs typeface="Times New Roman"/>
              </a:rPr>
              <a:t>ы	вы</a:t>
            </a:r>
            <a:r>
              <a:rPr sz="1200" spc="-5" dirty="0">
                <a:latin typeface="Times New Roman"/>
                <a:cs typeface="Times New Roman"/>
              </a:rPr>
              <a:t>де</a:t>
            </a:r>
            <a:r>
              <a:rPr sz="1200" dirty="0">
                <a:latin typeface="Times New Roman"/>
                <a:cs typeface="Times New Roman"/>
              </a:rPr>
              <a:t>л</a:t>
            </a:r>
            <a:r>
              <a:rPr sz="1200" spc="-5" dirty="0">
                <a:latin typeface="Times New Roman"/>
                <a:cs typeface="Times New Roman"/>
              </a:rPr>
              <a:t>я</a:t>
            </a:r>
            <a:r>
              <a:rPr sz="1200" dirty="0">
                <a:latin typeface="Times New Roman"/>
                <a:cs typeface="Times New Roman"/>
              </a:rPr>
              <a:t>ю</a:t>
            </a:r>
            <a:r>
              <a:rPr sz="1200" spc="-5" dirty="0">
                <a:latin typeface="Times New Roman"/>
                <a:cs typeface="Times New Roman"/>
              </a:rPr>
              <a:t>тся</a:t>
            </a:r>
            <a:r>
              <a:rPr sz="1200" dirty="0">
                <a:latin typeface="Times New Roman"/>
                <a:cs typeface="Times New Roman"/>
              </a:rPr>
              <a:t>:	</a:t>
            </a:r>
            <a:r>
              <a:rPr sz="1200" spc="-5" dirty="0">
                <a:latin typeface="Times New Roman"/>
                <a:cs typeface="Times New Roman"/>
              </a:rPr>
              <a:t>пат</a:t>
            </a:r>
            <a:r>
              <a:rPr sz="1200" dirty="0">
                <a:latin typeface="Times New Roman"/>
                <a:cs typeface="Times New Roman"/>
              </a:rPr>
              <a:t>об</a:t>
            </a:r>
            <a:r>
              <a:rPr sz="1200" spc="-5" dirty="0">
                <a:latin typeface="Times New Roman"/>
                <a:cs typeface="Times New Roman"/>
              </a:rPr>
              <a:t>и</a:t>
            </a:r>
            <a:r>
              <a:rPr sz="1200" dirty="0">
                <a:latin typeface="Times New Roman"/>
                <a:cs typeface="Times New Roman"/>
              </a:rPr>
              <a:t>оло</a:t>
            </a:r>
            <a:r>
              <a:rPr sz="1200" spc="-5" dirty="0">
                <a:latin typeface="Times New Roman"/>
                <a:cs typeface="Times New Roman"/>
              </a:rPr>
              <a:t>ги</a:t>
            </a:r>
            <a:r>
              <a:rPr sz="1200" dirty="0">
                <a:latin typeface="Times New Roman"/>
                <a:cs typeface="Times New Roman"/>
              </a:rPr>
              <a:t>ч</a:t>
            </a:r>
            <a:r>
              <a:rPr sz="1200" spc="-5" dirty="0">
                <a:latin typeface="Times New Roman"/>
                <a:cs typeface="Times New Roman"/>
              </a:rPr>
              <a:t>еским</a:t>
            </a:r>
            <a:r>
              <a:rPr sz="1200" dirty="0">
                <a:latin typeface="Times New Roman"/>
                <a:cs typeface="Times New Roman"/>
              </a:rPr>
              <a:t>,	ф</a:t>
            </a:r>
            <a:r>
              <a:rPr sz="1200" spc="-5" dirty="0">
                <a:latin typeface="Times New Roman"/>
                <a:cs typeface="Times New Roman"/>
              </a:rPr>
              <a:t>изи</a:t>
            </a:r>
            <a:r>
              <a:rPr sz="1200" dirty="0">
                <a:latin typeface="Times New Roman"/>
                <a:cs typeface="Times New Roman"/>
              </a:rPr>
              <a:t>оло</a:t>
            </a:r>
            <a:r>
              <a:rPr sz="1200" spc="-5" dirty="0">
                <a:latin typeface="Times New Roman"/>
                <a:cs typeface="Times New Roman"/>
              </a:rPr>
              <a:t>гиче</a:t>
            </a:r>
            <a:r>
              <a:rPr sz="1200" spc="5" dirty="0">
                <a:latin typeface="Times New Roman"/>
                <a:cs typeface="Times New Roman"/>
              </a:rPr>
              <a:t>с</a:t>
            </a:r>
            <a:r>
              <a:rPr sz="1200" spc="-5" dirty="0">
                <a:latin typeface="Times New Roman"/>
                <a:cs typeface="Times New Roman"/>
              </a:rPr>
              <a:t>ким,  патонейропсихологическим,</a:t>
            </a:r>
            <a:r>
              <a:rPr sz="1200" spc="5" dirty="0">
                <a:latin typeface="Times New Roman"/>
                <a:cs typeface="Times New Roman"/>
              </a:rPr>
              <a:t> </a:t>
            </a:r>
            <a:r>
              <a:rPr sz="1200" spc="-5" dirty="0">
                <a:latin typeface="Times New Roman"/>
                <a:cs typeface="Times New Roman"/>
              </a:rPr>
              <a:t>психопатологическим.</a:t>
            </a:r>
            <a:endParaRPr sz="1200" dirty="0">
              <a:latin typeface="Times New Roman"/>
              <a:cs typeface="Times New Roman"/>
            </a:endParaRPr>
          </a:p>
          <a:p>
            <a:pPr marL="12700" algn="just">
              <a:lnSpc>
                <a:spcPct val="100000"/>
              </a:lnSpc>
              <a:spcBef>
                <a:spcPts val="150"/>
              </a:spcBef>
            </a:pPr>
            <a:r>
              <a:rPr sz="1200" spc="-5" dirty="0">
                <a:latin typeface="Times New Roman"/>
                <a:cs typeface="Times New Roman"/>
              </a:rPr>
              <a:t>Синдромы</a:t>
            </a:r>
            <a:r>
              <a:rPr sz="1200" spc="45" dirty="0">
                <a:latin typeface="Times New Roman"/>
                <a:cs typeface="Times New Roman"/>
              </a:rPr>
              <a:t> </a:t>
            </a:r>
            <a:r>
              <a:rPr sz="1200" dirty="0">
                <a:latin typeface="Times New Roman"/>
                <a:cs typeface="Times New Roman"/>
              </a:rPr>
              <a:t>в</a:t>
            </a:r>
            <a:r>
              <a:rPr sz="1200" spc="50" dirty="0">
                <a:latin typeface="Times New Roman"/>
                <a:cs typeface="Times New Roman"/>
              </a:rPr>
              <a:t> </a:t>
            </a:r>
            <a:r>
              <a:rPr sz="1200" spc="-5" dirty="0">
                <a:latin typeface="Times New Roman"/>
                <a:cs typeface="Times New Roman"/>
              </a:rPr>
              <a:t>патопсихологии,</a:t>
            </a:r>
            <a:r>
              <a:rPr sz="1200" spc="60" dirty="0">
                <a:latin typeface="Times New Roman"/>
                <a:cs typeface="Times New Roman"/>
              </a:rPr>
              <a:t> </a:t>
            </a:r>
            <a:r>
              <a:rPr sz="1200" spc="-5" dirty="0">
                <a:latin typeface="Times New Roman"/>
                <a:cs typeface="Times New Roman"/>
              </a:rPr>
              <a:t>как</a:t>
            </a:r>
            <a:r>
              <a:rPr sz="1200" spc="60" dirty="0">
                <a:latin typeface="Times New Roman"/>
                <a:cs typeface="Times New Roman"/>
              </a:rPr>
              <a:t> </a:t>
            </a:r>
            <a:r>
              <a:rPr sz="1200" dirty="0">
                <a:latin typeface="Times New Roman"/>
                <a:cs typeface="Times New Roman"/>
              </a:rPr>
              <a:t>и</a:t>
            </a:r>
            <a:r>
              <a:rPr sz="1200" spc="45" dirty="0">
                <a:latin typeface="Times New Roman"/>
                <a:cs typeface="Times New Roman"/>
              </a:rPr>
              <a:t> </a:t>
            </a:r>
            <a:r>
              <a:rPr sz="1200" dirty="0">
                <a:latin typeface="Times New Roman"/>
                <a:cs typeface="Times New Roman"/>
              </a:rPr>
              <a:t>в</a:t>
            </a:r>
            <a:r>
              <a:rPr sz="1200" spc="40" dirty="0">
                <a:latin typeface="Times New Roman"/>
                <a:cs typeface="Times New Roman"/>
              </a:rPr>
              <a:t> </a:t>
            </a:r>
            <a:r>
              <a:rPr sz="1200" spc="-5" dirty="0">
                <a:latin typeface="Times New Roman"/>
                <a:cs typeface="Times New Roman"/>
              </a:rPr>
              <a:t>психиатрии,</a:t>
            </a:r>
            <a:r>
              <a:rPr sz="1200" spc="65" dirty="0">
                <a:latin typeface="Times New Roman"/>
                <a:cs typeface="Times New Roman"/>
              </a:rPr>
              <a:t> </a:t>
            </a:r>
            <a:r>
              <a:rPr sz="1200" spc="-5" dirty="0">
                <a:latin typeface="Times New Roman"/>
                <a:cs typeface="Times New Roman"/>
              </a:rPr>
              <a:t>различаются</a:t>
            </a:r>
            <a:r>
              <a:rPr sz="1200" spc="60" dirty="0">
                <a:latin typeface="Times New Roman"/>
                <a:cs typeface="Times New Roman"/>
              </a:rPr>
              <a:t> </a:t>
            </a:r>
            <a:r>
              <a:rPr sz="1200" dirty="0">
                <a:latin typeface="Times New Roman"/>
                <a:cs typeface="Times New Roman"/>
              </a:rPr>
              <a:t>в</a:t>
            </a:r>
            <a:r>
              <a:rPr sz="1200" spc="40" dirty="0">
                <a:latin typeface="Times New Roman"/>
                <a:cs typeface="Times New Roman"/>
              </a:rPr>
              <a:t> </a:t>
            </a:r>
            <a:r>
              <a:rPr sz="1200" spc="-5" dirty="0">
                <a:latin typeface="Times New Roman"/>
                <a:cs typeface="Times New Roman"/>
              </a:rPr>
              <a:t>значительной</a:t>
            </a:r>
            <a:r>
              <a:rPr sz="1200" spc="60" dirty="0">
                <a:latin typeface="Times New Roman"/>
                <a:cs typeface="Times New Roman"/>
              </a:rPr>
              <a:t> </a:t>
            </a:r>
            <a:r>
              <a:rPr sz="1200" spc="-5" dirty="0">
                <a:latin typeface="Times New Roman"/>
                <a:cs typeface="Times New Roman"/>
              </a:rPr>
              <a:t>мере</a:t>
            </a:r>
            <a:endParaRPr sz="1200" dirty="0">
              <a:latin typeface="Times New Roman"/>
              <a:cs typeface="Times New Roman"/>
            </a:endParaRPr>
          </a:p>
        </p:txBody>
      </p:sp>
      <p:sp>
        <p:nvSpPr>
          <p:cNvPr id="7" name="object 7"/>
          <p:cNvSpPr txBox="1"/>
          <p:nvPr/>
        </p:nvSpPr>
        <p:spPr>
          <a:xfrm>
            <a:off x="1069339" y="4608839"/>
            <a:ext cx="2392680" cy="429259"/>
          </a:xfrm>
          <a:prstGeom prst="rect">
            <a:avLst/>
          </a:prstGeom>
        </p:spPr>
        <p:txBody>
          <a:bodyPr vert="horz" wrap="square" lIns="0" tIns="12700" rIns="0" bIns="0" rtlCol="0">
            <a:spAutoFit/>
          </a:bodyPr>
          <a:lstStyle/>
          <a:p>
            <a:pPr marL="12700" marR="5080">
              <a:lnSpc>
                <a:spcPct val="110400"/>
              </a:lnSpc>
              <a:spcBef>
                <a:spcPts val="100"/>
              </a:spcBef>
              <a:tabLst>
                <a:tab pos="813435" algn="l"/>
                <a:tab pos="1362710" algn="l"/>
                <a:tab pos="1637030" algn="l"/>
              </a:tabLst>
            </a:pPr>
            <a:r>
              <a:rPr sz="1200" spc="-5" dirty="0">
                <a:latin typeface="Times New Roman"/>
                <a:cs typeface="Times New Roman"/>
              </a:rPr>
              <a:t>степенью	своей	обобщенности.  пат</a:t>
            </a:r>
            <a:r>
              <a:rPr sz="1200" dirty="0">
                <a:latin typeface="Times New Roman"/>
                <a:cs typeface="Times New Roman"/>
              </a:rPr>
              <a:t>о</a:t>
            </a:r>
            <a:r>
              <a:rPr sz="1200" spc="-5" dirty="0">
                <a:latin typeface="Times New Roman"/>
                <a:cs typeface="Times New Roman"/>
              </a:rPr>
              <a:t>пси</a:t>
            </a:r>
            <a:r>
              <a:rPr sz="1200" dirty="0">
                <a:latin typeface="Times New Roman"/>
                <a:cs typeface="Times New Roman"/>
              </a:rPr>
              <a:t>холо</a:t>
            </a:r>
            <a:r>
              <a:rPr sz="1200" spc="-5" dirty="0">
                <a:latin typeface="Times New Roman"/>
                <a:cs typeface="Times New Roman"/>
              </a:rPr>
              <a:t>г</a:t>
            </a:r>
            <a:r>
              <a:rPr sz="1200" spc="5" dirty="0">
                <a:latin typeface="Times New Roman"/>
                <a:cs typeface="Times New Roman"/>
              </a:rPr>
              <a:t>и</a:t>
            </a:r>
            <a:r>
              <a:rPr sz="1200" spc="-5" dirty="0">
                <a:latin typeface="Times New Roman"/>
                <a:cs typeface="Times New Roman"/>
              </a:rPr>
              <a:t>че</a:t>
            </a:r>
            <a:r>
              <a:rPr sz="1200" spc="5" dirty="0">
                <a:latin typeface="Times New Roman"/>
                <a:cs typeface="Times New Roman"/>
              </a:rPr>
              <a:t>с</a:t>
            </a:r>
            <a:r>
              <a:rPr sz="1200" spc="-5" dirty="0">
                <a:latin typeface="Times New Roman"/>
                <a:cs typeface="Times New Roman"/>
              </a:rPr>
              <a:t>ки</a:t>
            </a:r>
            <a:r>
              <a:rPr sz="1200" dirty="0">
                <a:latin typeface="Times New Roman"/>
                <a:cs typeface="Times New Roman"/>
              </a:rPr>
              <a:t>х	</a:t>
            </a:r>
            <a:r>
              <a:rPr sz="1200" spc="-5" dirty="0">
                <a:latin typeface="Times New Roman"/>
                <a:cs typeface="Times New Roman"/>
              </a:rPr>
              <a:t>синдромо</a:t>
            </a:r>
            <a:r>
              <a:rPr sz="1200" dirty="0">
                <a:latin typeface="Times New Roman"/>
                <a:cs typeface="Times New Roman"/>
              </a:rPr>
              <a:t>в,</a:t>
            </a:r>
            <a:endParaRPr sz="1200">
              <a:latin typeface="Times New Roman"/>
              <a:cs typeface="Times New Roman"/>
            </a:endParaRPr>
          </a:p>
        </p:txBody>
      </p:sp>
      <p:sp>
        <p:nvSpPr>
          <p:cNvPr id="8" name="object 8"/>
          <p:cNvSpPr txBox="1"/>
          <p:nvPr/>
        </p:nvSpPr>
        <p:spPr>
          <a:xfrm>
            <a:off x="3591757" y="4608839"/>
            <a:ext cx="2305685" cy="429259"/>
          </a:xfrm>
          <a:prstGeom prst="rect">
            <a:avLst/>
          </a:prstGeom>
        </p:spPr>
        <p:txBody>
          <a:bodyPr vert="horz" wrap="square" lIns="0" tIns="12700" rIns="0" bIns="0" rtlCol="0">
            <a:spAutoFit/>
          </a:bodyPr>
          <a:lstStyle/>
          <a:p>
            <a:pPr marL="67310" marR="5080" indent="-55244">
              <a:lnSpc>
                <a:spcPct val="110400"/>
              </a:lnSpc>
              <a:spcBef>
                <a:spcPts val="100"/>
              </a:spcBef>
              <a:tabLst>
                <a:tab pos="655955" algn="l"/>
                <a:tab pos="775970" algn="l"/>
                <a:tab pos="916940" algn="l"/>
                <a:tab pos="1588135" algn="l"/>
                <a:tab pos="1779270" algn="l"/>
              </a:tabLst>
            </a:pPr>
            <a:r>
              <a:rPr sz="1200" spc="-5" dirty="0">
                <a:latin typeface="Times New Roman"/>
                <a:cs typeface="Times New Roman"/>
              </a:rPr>
              <a:t>Г</a:t>
            </a:r>
            <a:r>
              <a:rPr sz="1200" dirty="0">
                <a:latin typeface="Times New Roman"/>
                <a:cs typeface="Times New Roman"/>
              </a:rPr>
              <a:t>оворя	о		р</a:t>
            </a:r>
            <a:r>
              <a:rPr sz="1200" spc="-5" dirty="0">
                <a:latin typeface="Times New Roman"/>
                <a:cs typeface="Times New Roman"/>
              </a:rPr>
              <a:t>аз</a:t>
            </a:r>
            <a:r>
              <a:rPr sz="1200" dirty="0">
                <a:latin typeface="Times New Roman"/>
                <a:cs typeface="Times New Roman"/>
              </a:rPr>
              <a:t>л</a:t>
            </a:r>
            <a:r>
              <a:rPr sz="1200" spc="-5" dirty="0">
                <a:latin typeface="Times New Roman"/>
                <a:cs typeface="Times New Roman"/>
              </a:rPr>
              <a:t>ичн</a:t>
            </a:r>
            <a:r>
              <a:rPr sz="1200" dirty="0">
                <a:latin typeface="Times New Roman"/>
                <a:cs typeface="Times New Roman"/>
              </a:rPr>
              <a:t>ой	</a:t>
            </a:r>
            <a:r>
              <a:rPr sz="1200" spc="-5" dirty="0">
                <a:latin typeface="Times New Roman"/>
                <a:cs typeface="Times New Roman"/>
              </a:rPr>
              <a:t>степ</a:t>
            </a:r>
            <a:r>
              <a:rPr sz="1200" spc="5" dirty="0">
                <a:latin typeface="Times New Roman"/>
                <a:cs typeface="Times New Roman"/>
              </a:rPr>
              <a:t>е</a:t>
            </a:r>
            <a:r>
              <a:rPr sz="1200" spc="-5" dirty="0">
                <a:latin typeface="Times New Roman"/>
                <a:cs typeface="Times New Roman"/>
              </a:rPr>
              <a:t>н</a:t>
            </a:r>
            <a:r>
              <a:rPr sz="1200" dirty="0">
                <a:latin typeface="Times New Roman"/>
                <a:cs typeface="Times New Roman"/>
              </a:rPr>
              <a:t>и  </a:t>
            </a:r>
            <a:r>
              <a:rPr sz="1200" spc="-5" dirty="0">
                <a:latin typeface="Times New Roman"/>
                <a:cs typeface="Times New Roman"/>
              </a:rPr>
              <a:t>следует		выделять	синдромы</a:t>
            </a:r>
            <a:endParaRPr sz="1200">
              <a:latin typeface="Times New Roman"/>
              <a:cs typeface="Times New Roman"/>
            </a:endParaRPr>
          </a:p>
        </p:txBody>
      </p:sp>
      <p:sp>
        <p:nvSpPr>
          <p:cNvPr id="9" name="object 9"/>
          <p:cNvSpPr txBox="1"/>
          <p:nvPr/>
        </p:nvSpPr>
        <p:spPr>
          <a:xfrm>
            <a:off x="6036512" y="4608839"/>
            <a:ext cx="993775" cy="429259"/>
          </a:xfrm>
          <a:prstGeom prst="rect">
            <a:avLst/>
          </a:prstGeom>
        </p:spPr>
        <p:txBody>
          <a:bodyPr vert="horz" wrap="square" lIns="0" tIns="12700" rIns="0" bIns="0" rtlCol="0">
            <a:spAutoFit/>
          </a:bodyPr>
          <a:lstStyle/>
          <a:p>
            <a:pPr marL="12700" marR="5080" indent="20955">
              <a:lnSpc>
                <a:spcPct val="110400"/>
              </a:lnSpc>
              <a:spcBef>
                <a:spcPts val="100"/>
              </a:spcBef>
            </a:pPr>
            <a:r>
              <a:rPr sz="1200" dirty="0">
                <a:latin typeface="Times New Roman"/>
                <a:cs typeface="Times New Roman"/>
              </a:rPr>
              <a:t>обоб</a:t>
            </a:r>
            <a:r>
              <a:rPr sz="1200" spc="-5" dirty="0">
                <a:latin typeface="Times New Roman"/>
                <a:cs typeface="Times New Roman"/>
              </a:rPr>
              <a:t>щенн</a:t>
            </a:r>
            <a:r>
              <a:rPr sz="1200" dirty="0">
                <a:latin typeface="Times New Roman"/>
                <a:cs typeface="Times New Roman"/>
              </a:rPr>
              <a:t>о</a:t>
            </a:r>
            <a:r>
              <a:rPr sz="1200" spc="5" dirty="0">
                <a:latin typeface="Times New Roman"/>
                <a:cs typeface="Times New Roman"/>
              </a:rPr>
              <a:t>с</a:t>
            </a:r>
            <a:r>
              <a:rPr sz="1200" spc="-5" dirty="0">
                <a:latin typeface="Times New Roman"/>
                <a:cs typeface="Times New Roman"/>
              </a:rPr>
              <a:t>т</a:t>
            </a:r>
            <a:r>
              <a:rPr sz="1200" dirty="0">
                <a:latin typeface="Times New Roman"/>
                <a:cs typeface="Times New Roman"/>
              </a:rPr>
              <a:t>и  </a:t>
            </a:r>
            <a:r>
              <a:rPr sz="1200" spc="-5" dirty="0">
                <a:latin typeface="Times New Roman"/>
                <a:cs typeface="Times New Roman"/>
              </a:rPr>
              <a:t>мн</a:t>
            </a:r>
            <a:r>
              <a:rPr sz="1200" dirty="0">
                <a:latin typeface="Times New Roman"/>
                <a:cs typeface="Times New Roman"/>
              </a:rPr>
              <a:t>о</a:t>
            </a:r>
            <a:r>
              <a:rPr sz="1200" spc="-5" dirty="0">
                <a:latin typeface="Times New Roman"/>
                <a:cs typeface="Times New Roman"/>
              </a:rPr>
              <a:t>г</a:t>
            </a:r>
            <a:r>
              <a:rPr sz="1200" dirty="0">
                <a:latin typeface="Times New Roman"/>
                <a:cs typeface="Times New Roman"/>
              </a:rPr>
              <a:t>о</a:t>
            </a:r>
            <a:r>
              <a:rPr sz="1200" spc="-5" dirty="0">
                <a:latin typeface="Times New Roman"/>
                <a:cs typeface="Times New Roman"/>
              </a:rPr>
              <a:t>значн</a:t>
            </a:r>
            <a:r>
              <a:rPr sz="1200" dirty="0">
                <a:latin typeface="Times New Roman"/>
                <a:cs typeface="Times New Roman"/>
              </a:rPr>
              <a:t>ы</a:t>
            </a:r>
            <a:r>
              <a:rPr sz="1200" spc="-5" dirty="0">
                <a:latin typeface="Times New Roman"/>
                <a:cs typeface="Times New Roman"/>
              </a:rPr>
              <a:t>е</a:t>
            </a:r>
            <a:r>
              <a:rPr sz="1200" dirty="0">
                <a:latin typeface="Times New Roman"/>
                <a:cs typeface="Times New Roman"/>
              </a:rPr>
              <a:t>,</a:t>
            </a:r>
            <a:endParaRPr sz="1200">
              <a:latin typeface="Times New Roman"/>
              <a:cs typeface="Times New Roman"/>
            </a:endParaRPr>
          </a:p>
        </p:txBody>
      </p:sp>
      <p:sp>
        <p:nvSpPr>
          <p:cNvPr id="10" name="object 10"/>
          <p:cNvSpPr txBox="1"/>
          <p:nvPr/>
        </p:nvSpPr>
        <p:spPr>
          <a:xfrm>
            <a:off x="1069339" y="5011429"/>
            <a:ext cx="5963285" cy="4857750"/>
          </a:xfrm>
          <a:prstGeom prst="rect">
            <a:avLst/>
          </a:prstGeom>
        </p:spPr>
        <p:txBody>
          <a:bodyPr vert="horz" wrap="square" lIns="0" tIns="12700" rIns="0" bIns="0" rtlCol="0">
            <a:spAutoFit/>
          </a:bodyPr>
          <a:lstStyle/>
          <a:p>
            <a:pPr marL="12700" marR="6350" algn="just">
              <a:lnSpc>
                <a:spcPct val="110200"/>
              </a:lnSpc>
              <a:spcBef>
                <a:spcPts val="100"/>
              </a:spcBef>
            </a:pPr>
            <a:r>
              <a:rPr sz="1200" spc="-5" dirty="0">
                <a:latin typeface="Times New Roman"/>
                <a:cs typeface="Times New Roman"/>
              </a:rPr>
              <a:t>опирающиеся на сложные, полифакторные, нарушения психической деятельности.  Попытка выделения обобщенных патопсихологических синдромов была предпринята </a:t>
            </a:r>
            <a:r>
              <a:rPr sz="1200" dirty="0">
                <a:latin typeface="Times New Roman"/>
                <a:cs typeface="Times New Roman"/>
              </a:rPr>
              <a:t>И.  </a:t>
            </a:r>
            <a:r>
              <a:rPr sz="1200" spc="-5" dirty="0">
                <a:latin typeface="Times New Roman"/>
                <a:cs typeface="Times New Roman"/>
              </a:rPr>
              <a:t>А. Кудрявцевым. </a:t>
            </a:r>
            <a:r>
              <a:rPr sz="1200" dirty="0">
                <a:latin typeface="Times New Roman"/>
                <a:cs typeface="Times New Roman"/>
              </a:rPr>
              <a:t>При </a:t>
            </a:r>
            <a:r>
              <a:rPr sz="1200" spc="-5" dirty="0">
                <a:latin typeface="Times New Roman"/>
                <a:cs typeface="Times New Roman"/>
              </a:rPr>
              <a:t>этом «ядром» для органического патопсихологического синдрома  является снижение интеллектуальных процессов </a:t>
            </a:r>
            <a:r>
              <a:rPr sz="1200" dirty="0">
                <a:latin typeface="Times New Roman"/>
                <a:cs typeface="Times New Roman"/>
              </a:rPr>
              <a:t>и </a:t>
            </a:r>
            <a:r>
              <a:rPr sz="1200" spc="-5" dirty="0">
                <a:latin typeface="Times New Roman"/>
                <a:cs typeface="Times New Roman"/>
              </a:rPr>
              <a:t>умственной</a:t>
            </a:r>
            <a:r>
              <a:rPr sz="1200" spc="70" dirty="0">
                <a:latin typeface="Times New Roman"/>
                <a:cs typeface="Times New Roman"/>
              </a:rPr>
              <a:t> </a:t>
            </a:r>
            <a:r>
              <a:rPr sz="1200" spc="-5" dirty="0">
                <a:latin typeface="Times New Roman"/>
                <a:cs typeface="Times New Roman"/>
              </a:rPr>
              <a:t>работоспособности.</a:t>
            </a:r>
            <a:endParaRPr sz="1200" dirty="0">
              <a:latin typeface="Times New Roman"/>
              <a:cs typeface="Times New Roman"/>
            </a:endParaRPr>
          </a:p>
          <a:p>
            <a:pPr marL="12700" indent="287020" algn="just">
              <a:lnSpc>
                <a:spcPct val="100000"/>
              </a:lnSpc>
              <a:spcBef>
                <a:spcPts val="140"/>
              </a:spcBef>
            </a:pPr>
            <a:r>
              <a:rPr sz="1200" spc="-5" dirty="0">
                <a:latin typeface="Times New Roman"/>
                <a:cs typeface="Times New Roman"/>
              </a:rPr>
              <a:t>Органические (экзо </a:t>
            </a:r>
            <a:r>
              <a:rPr sz="1200" dirty="0">
                <a:latin typeface="Times New Roman"/>
                <a:cs typeface="Times New Roman"/>
              </a:rPr>
              <a:t>- и </a:t>
            </a:r>
            <a:r>
              <a:rPr sz="1200" spc="-5" dirty="0">
                <a:latin typeface="Times New Roman"/>
                <a:cs typeface="Times New Roman"/>
              </a:rPr>
              <a:t>эндогенный) синдромы складываются из симптомов</a:t>
            </a:r>
            <a:r>
              <a:rPr sz="1200" spc="285" dirty="0">
                <a:latin typeface="Times New Roman"/>
                <a:cs typeface="Times New Roman"/>
              </a:rPr>
              <a:t> </a:t>
            </a:r>
            <a:r>
              <a:rPr sz="1200" spc="-5" dirty="0">
                <a:latin typeface="Times New Roman"/>
                <a:cs typeface="Times New Roman"/>
              </a:rPr>
              <a:t>снижения</a:t>
            </a:r>
            <a:endParaRPr sz="1200" dirty="0">
              <a:latin typeface="Times New Roman"/>
              <a:cs typeface="Times New Roman"/>
            </a:endParaRPr>
          </a:p>
          <a:p>
            <a:pPr marL="12700" marR="6985" algn="just">
              <a:lnSpc>
                <a:spcPct val="110100"/>
              </a:lnSpc>
              <a:spcBef>
                <a:spcPts val="5"/>
              </a:spcBef>
            </a:pPr>
            <a:r>
              <a:rPr sz="1200" spc="-5" dirty="0">
                <a:latin typeface="Times New Roman"/>
                <a:cs typeface="Times New Roman"/>
              </a:rPr>
              <a:t>интеллекта, распада системы прежних знаний </a:t>
            </a:r>
            <a:r>
              <a:rPr sz="1200" dirty="0">
                <a:latin typeface="Times New Roman"/>
                <a:cs typeface="Times New Roman"/>
              </a:rPr>
              <a:t>и </a:t>
            </a:r>
            <a:r>
              <a:rPr sz="1200" spc="-5" dirty="0">
                <a:latin typeface="Times New Roman"/>
                <a:cs typeface="Times New Roman"/>
              </a:rPr>
              <a:t>опыта, нарушений памяти, внимания,  операционной структуры мышления; неустойчивости эмоций, снижения критических  способностей (Г. </a:t>
            </a:r>
            <a:r>
              <a:rPr sz="1200" dirty="0">
                <a:latin typeface="Times New Roman"/>
                <a:cs typeface="Times New Roman"/>
              </a:rPr>
              <a:t>Н. </a:t>
            </a:r>
            <a:r>
              <a:rPr sz="1200" spc="-5" dirty="0">
                <a:latin typeface="Times New Roman"/>
                <a:cs typeface="Times New Roman"/>
              </a:rPr>
              <a:t>Носачев, Д. В. Романов,</a:t>
            </a:r>
            <a:r>
              <a:rPr sz="1200" spc="30" dirty="0">
                <a:latin typeface="Times New Roman"/>
                <a:cs typeface="Times New Roman"/>
              </a:rPr>
              <a:t> </a:t>
            </a:r>
            <a:r>
              <a:rPr sz="1200" dirty="0">
                <a:latin typeface="Times New Roman"/>
                <a:cs typeface="Times New Roman"/>
              </a:rPr>
              <a:t>2001).</a:t>
            </a:r>
          </a:p>
          <a:p>
            <a:pPr marL="12700" indent="392430" algn="just">
              <a:lnSpc>
                <a:spcPct val="100000"/>
              </a:lnSpc>
              <a:spcBef>
                <a:spcPts val="140"/>
              </a:spcBef>
            </a:pPr>
            <a:r>
              <a:rPr sz="1200" b="1" i="1" spc="35" dirty="0">
                <a:latin typeface="Times New Roman"/>
                <a:cs typeface="Times New Roman"/>
              </a:rPr>
              <a:t>Органический </a:t>
            </a:r>
            <a:r>
              <a:rPr sz="1200" spc="-5" dirty="0">
                <a:latin typeface="Times New Roman"/>
                <a:cs typeface="Times New Roman"/>
              </a:rPr>
              <a:t>(экзо </a:t>
            </a:r>
            <a:r>
              <a:rPr sz="1200" dirty="0">
                <a:latin typeface="Times New Roman"/>
                <a:cs typeface="Times New Roman"/>
              </a:rPr>
              <a:t>- и </a:t>
            </a:r>
            <a:r>
              <a:rPr sz="1200" spc="-5" dirty="0">
                <a:latin typeface="Times New Roman"/>
                <a:cs typeface="Times New Roman"/>
              </a:rPr>
              <a:t>эндогенный) </a:t>
            </a:r>
            <a:r>
              <a:rPr sz="1200" b="1" i="1" dirty="0">
                <a:latin typeface="Times New Roman"/>
                <a:cs typeface="Times New Roman"/>
              </a:rPr>
              <a:t>патопсихологический</a:t>
            </a:r>
            <a:r>
              <a:rPr sz="1200" b="1" i="1" spc="135" dirty="0">
                <a:latin typeface="Times New Roman"/>
                <a:cs typeface="Times New Roman"/>
              </a:rPr>
              <a:t> </a:t>
            </a:r>
            <a:r>
              <a:rPr sz="1200" b="1" i="1" spc="-10" dirty="0">
                <a:latin typeface="Times New Roman"/>
                <a:cs typeface="Times New Roman"/>
              </a:rPr>
              <a:t>симптомокомплекс</a:t>
            </a:r>
            <a:endParaRPr sz="1200" dirty="0">
              <a:latin typeface="Times New Roman"/>
              <a:cs typeface="Times New Roman"/>
            </a:endParaRPr>
          </a:p>
          <a:p>
            <a:pPr marL="12700" marR="6350" algn="just">
              <a:lnSpc>
                <a:spcPct val="110100"/>
              </a:lnSpc>
              <a:spcBef>
                <a:spcPts val="5"/>
              </a:spcBef>
            </a:pPr>
            <a:r>
              <a:rPr sz="1200" spc="-5" dirty="0">
                <a:latin typeface="Times New Roman"/>
                <a:cs typeface="Times New Roman"/>
              </a:rPr>
              <a:t>характерен для экзогенноорганических заболеваний </a:t>
            </a:r>
            <a:r>
              <a:rPr sz="1200" dirty="0">
                <a:latin typeface="Times New Roman"/>
                <a:cs typeface="Times New Roman"/>
              </a:rPr>
              <a:t>— от </a:t>
            </a:r>
            <a:r>
              <a:rPr sz="1200" spc="-5" dirty="0">
                <a:latin typeface="Times New Roman"/>
                <a:cs typeface="Times New Roman"/>
              </a:rPr>
              <a:t>острой, подострой стадии  менингитов </a:t>
            </a:r>
            <a:r>
              <a:rPr sz="1200" dirty="0">
                <a:latin typeface="Times New Roman"/>
                <a:cs typeface="Times New Roman"/>
              </a:rPr>
              <a:t>и </a:t>
            </a:r>
            <a:r>
              <a:rPr sz="1200" spc="-5" dirty="0">
                <a:latin typeface="Times New Roman"/>
                <a:cs typeface="Times New Roman"/>
              </a:rPr>
              <a:t>энцефалитов (первичных </a:t>
            </a:r>
            <a:r>
              <a:rPr sz="1200" dirty="0">
                <a:latin typeface="Times New Roman"/>
                <a:cs typeface="Times New Roman"/>
              </a:rPr>
              <a:t>и </a:t>
            </a:r>
            <a:r>
              <a:rPr sz="1200" spc="-5" dirty="0">
                <a:latin typeface="Times New Roman"/>
                <a:cs typeface="Times New Roman"/>
              </a:rPr>
              <a:t>вторичных), черепно-мозговых травм до  опухолей головного мозга </a:t>
            </a:r>
            <a:r>
              <a:rPr sz="1200" dirty="0">
                <a:latin typeface="Times New Roman"/>
                <a:cs typeface="Times New Roman"/>
              </a:rPr>
              <a:t>и </a:t>
            </a:r>
            <a:r>
              <a:rPr sz="1200" spc="-5" dirty="0">
                <a:latin typeface="Times New Roman"/>
                <a:cs typeface="Times New Roman"/>
              </a:rPr>
              <a:t>геронтологических дегенеративно-атрофических психических  заболеваний (болезнь Альцгеймера </a:t>
            </a:r>
            <a:r>
              <a:rPr sz="1200" dirty="0">
                <a:latin typeface="Times New Roman"/>
                <a:cs typeface="Times New Roman"/>
              </a:rPr>
              <a:t>и </a:t>
            </a:r>
            <a:r>
              <a:rPr sz="1200" spc="-5" dirty="0">
                <a:latin typeface="Times New Roman"/>
                <a:cs typeface="Times New Roman"/>
              </a:rPr>
              <a:t>др.). Нарушения когнитивных функций включают </a:t>
            </a:r>
            <a:r>
              <a:rPr sz="1200" dirty="0">
                <a:latin typeface="Times New Roman"/>
                <a:cs typeface="Times New Roman"/>
              </a:rPr>
              <a:t>в  </a:t>
            </a:r>
            <a:r>
              <a:rPr sz="1200" spc="-5" dirty="0">
                <a:latin typeface="Times New Roman"/>
                <a:cs typeface="Times New Roman"/>
              </a:rPr>
              <a:t>себя расстройства внимания </a:t>
            </a:r>
            <a:r>
              <a:rPr sz="1200" dirty="0">
                <a:latin typeface="Times New Roman"/>
                <a:cs typeface="Times New Roman"/>
              </a:rPr>
              <a:t>и </a:t>
            </a:r>
            <a:r>
              <a:rPr sz="1200" spc="-5" dirty="0">
                <a:latin typeface="Times New Roman"/>
                <a:cs typeface="Times New Roman"/>
              </a:rPr>
              <a:t>запоминания, абстрагирования, динамики мышления,  качества аналитико-синтетических операций. </a:t>
            </a:r>
            <a:r>
              <a:rPr sz="1200" dirty="0">
                <a:latin typeface="Times New Roman"/>
                <a:cs typeface="Times New Roman"/>
              </a:rPr>
              <a:t>В </a:t>
            </a:r>
            <a:r>
              <a:rPr sz="1200" spc="-5" dirty="0">
                <a:latin typeface="Times New Roman"/>
                <a:cs typeface="Times New Roman"/>
              </a:rPr>
              <a:t>качестве основных вариантов синдрома  выделяют ригидный, лабильный,</a:t>
            </a:r>
            <a:r>
              <a:rPr sz="1200" spc="10" dirty="0">
                <a:latin typeface="Times New Roman"/>
                <a:cs typeface="Times New Roman"/>
              </a:rPr>
              <a:t> </a:t>
            </a:r>
            <a:r>
              <a:rPr sz="1200" spc="-5" dirty="0">
                <a:latin typeface="Times New Roman"/>
                <a:cs typeface="Times New Roman"/>
              </a:rPr>
              <a:t>мнестический.</a:t>
            </a:r>
            <a:endParaRPr sz="1200" dirty="0">
              <a:latin typeface="Times New Roman"/>
              <a:cs typeface="Times New Roman"/>
            </a:endParaRPr>
          </a:p>
          <a:p>
            <a:pPr marL="12700" marR="5080" indent="687070" algn="just">
              <a:lnSpc>
                <a:spcPts val="1590"/>
              </a:lnSpc>
              <a:spcBef>
                <a:spcPts val="70"/>
              </a:spcBef>
            </a:pPr>
            <a:r>
              <a:rPr sz="1200" b="1" i="1" spc="-5" dirty="0">
                <a:latin typeface="Times New Roman"/>
                <a:cs typeface="Times New Roman"/>
              </a:rPr>
              <a:t>Структура синдрома </a:t>
            </a:r>
            <a:r>
              <a:rPr sz="1200" spc="-5" dirty="0">
                <a:latin typeface="Times New Roman"/>
                <a:cs typeface="Times New Roman"/>
              </a:rPr>
              <a:t>состоит из целого ряда особенностей когнитивной,  эмоциональной, мотивационно-потребностной</a:t>
            </a:r>
            <a:r>
              <a:rPr sz="1200" spc="15" dirty="0">
                <a:latin typeface="Times New Roman"/>
                <a:cs typeface="Times New Roman"/>
              </a:rPr>
              <a:t> </a:t>
            </a:r>
            <a:r>
              <a:rPr sz="1200" spc="-5" dirty="0">
                <a:latin typeface="Times New Roman"/>
                <a:cs typeface="Times New Roman"/>
              </a:rPr>
              <a:t>сфер.</a:t>
            </a:r>
            <a:endParaRPr sz="1200" dirty="0">
              <a:latin typeface="Times New Roman"/>
              <a:cs typeface="Times New Roman"/>
            </a:endParaRPr>
          </a:p>
          <a:p>
            <a:pPr marL="135890" algn="just">
              <a:lnSpc>
                <a:spcPct val="100000"/>
              </a:lnSpc>
              <a:spcBef>
                <a:spcPts val="60"/>
              </a:spcBef>
            </a:pPr>
            <a:r>
              <a:rPr sz="1200" i="1" spc="-5" dirty="0">
                <a:latin typeface="Times New Roman"/>
                <a:cs typeface="Times New Roman"/>
              </a:rPr>
              <a:t>Когнитивная сфера </a:t>
            </a:r>
            <a:r>
              <a:rPr sz="1200" spc="-5" dirty="0">
                <a:latin typeface="Times New Roman"/>
                <a:cs typeface="Times New Roman"/>
              </a:rPr>
              <a:t>характеризуется специфическими особенностями</a:t>
            </a:r>
            <a:r>
              <a:rPr sz="1200" spc="220" dirty="0">
                <a:latin typeface="Times New Roman"/>
                <a:cs typeface="Times New Roman"/>
              </a:rPr>
              <a:t> </a:t>
            </a:r>
            <a:r>
              <a:rPr sz="1200" spc="-5" dirty="0">
                <a:latin typeface="Times New Roman"/>
                <a:cs typeface="Times New Roman"/>
              </a:rPr>
              <a:t>восприятия,</a:t>
            </a:r>
            <a:endParaRPr sz="1200" dirty="0">
              <a:latin typeface="Times New Roman"/>
              <a:cs typeface="Times New Roman"/>
            </a:endParaRPr>
          </a:p>
          <a:p>
            <a:pPr marL="12700" algn="just">
              <a:lnSpc>
                <a:spcPct val="100000"/>
              </a:lnSpc>
              <a:spcBef>
                <a:spcPts val="150"/>
              </a:spcBef>
            </a:pPr>
            <a:r>
              <a:rPr sz="1200" spc="-5" dirty="0">
                <a:latin typeface="Times New Roman"/>
                <a:cs typeface="Times New Roman"/>
              </a:rPr>
              <a:t>внимания, памяти </a:t>
            </a:r>
            <a:r>
              <a:rPr sz="1200" dirty="0">
                <a:latin typeface="Times New Roman"/>
                <a:cs typeface="Times New Roman"/>
              </a:rPr>
              <a:t>и</a:t>
            </a:r>
            <a:r>
              <a:rPr sz="1200" spc="10" dirty="0">
                <a:latin typeface="Times New Roman"/>
                <a:cs typeface="Times New Roman"/>
              </a:rPr>
              <a:t> </a:t>
            </a:r>
            <a:r>
              <a:rPr sz="1200" spc="-5" dirty="0">
                <a:latin typeface="Times New Roman"/>
                <a:cs typeface="Times New Roman"/>
              </a:rPr>
              <a:t>мышления.</a:t>
            </a:r>
            <a:endParaRPr sz="1200" dirty="0">
              <a:latin typeface="Times New Roman"/>
              <a:cs typeface="Times New Roman"/>
            </a:endParaRPr>
          </a:p>
          <a:p>
            <a:pPr marL="12700" algn="just">
              <a:lnSpc>
                <a:spcPct val="100000"/>
              </a:lnSpc>
              <a:spcBef>
                <a:spcPts val="140"/>
              </a:spcBef>
            </a:pPr>
            <a:r>
              <a:rPr sz="1200" i="1" spc="-5" dirty="0">
                <a:latin typeface="Times New Roman"/>
                <a:cs typeface="Times New Roman"/>
              </a:rPr>
              <a:t>Восприятие </a:t>
            </a:r>
            <a:r>
              <a:rPr sz="1200" spc="-5" dirty="0">
                <a:latin typeface="Times New Roman"/>
                <a:cs typeface="Times New Roman"/>
              </a:rPr>
              <a:t>отличается, как правило, сужением</a:t>
            </a:r>
            <a:r>
              <a:rPr sz="1200" spc="35" dirty="0">
                <a:latin typeface="Times New Roman"/>
                <a:cs typeface="Times New Roman"/>
              </a:rPr>
              <a:t> </a:t>
            </a:r>
            <a:r>
              <a:rPr sz="1200" spc="-5" dirty="0">
                <a:latin typeface="Times New Roman"/>
                <a:cs typeface="Times New Roman"/>
              </a:rPr>
              <a:t>объема.</a:t>
            </a:r>
            <a:endParaRPr sz="1200" dirty="0">
              <a:latin typeface="Times New Roman"/>
              <a:cs typeface="Times New Roman"/>
            </a:endParaRPr>
          </a:p>
          <a:p>
            <a:pPr marL="12700" marR="6985" algn="just">
              <a:lnSpc>
                <a:spcPct val="110100"/>
              </a:lnSpc>
              <a:spcBef>
                <a:spcPts val="5"/>
              </a:spcBef>
            </a:pPr>
            <a:r>
              <a:rPr sz="1200" i="1" spc="-5" dirty="0">
                <a:latin typeface="Times New Roman"/>
                <a:cs typeface="Times New Roman"/>
              </a:rPr>
              <a:t>Внимание </a:t>
            </a:r>
            <a:r>
              <a:rPr sz="1200" spc="-5" dirty="0">
                <a:latin typeface="Times New Roman"/>
                <a:cs typeface="Times New Roman"/>
              </a:rPr>
              <a:t>имеет различные черты </a:t>
            </a:r>
            <a:r>
              <a:rPr sz="1200" dirty="0">
                <a:latin typeface="Times New Roman"/>
                <a:cs typeface="Times New Roman"/>
              </a:rPr>
              <a:t>в </a:t>
            </a:r>
            <a:r>
              <a:rPr sz="1200" spc="-5" dirty="0">
                <a:latin typeface="Times New Roman"/>
                <a:cs typeface="Times New Roman"/>
              </a:rPr>
              <a:t>зависимости </a:t>
            </a:r>
            <a:r>
              <a:rPr sz="1200" dirty="0">
                <a:latin typeface="Times New Roman"/>
                <a:cs typeface="Times New Roman"/>
              </a:rPr>
              <a:t>от </a:t>
            </a:r>
            <a:r>
              <a:rPr sz="1200" spc="-5" dirty="0">
                <a:latin typeface="Times New Roman"/>
                <a:cs typeface="Times New Roman"/>
              </a:rPr>
              <a:t>структуры целостного синдрома. При  </a:t>
            </a:r>
            <a:r>
              <a:rPr sz="1200" i="1" spc="-5" dirty="0">
                <a:latin typeface="Times New Roman"/>
                <a:cs typeface="Times New Roman"/>
              </a:rPr>
              <a:t>ригидном </a:t>
            </a:r>
            <a:r>
              <a:rPr sz="1200" spc="-5" dirty="0">
                <a:latin typeface="Times New Roman"/>
                <a:cs typeface="Times New Roman"/>
              </a:rPr>
              <a:t>варианте органического патопсихологического симптомокомплекса отмечается  снижение</a:t>
            </a:r>
            <a:r>
              <a:rPr sz="1200" spc="120" dirty="0">
                <a:latin typeface="Times New Roman"/>
                <a:cs typeface="Times New Roman"/>
              </a:rPr>
              <a:t> </a:t>
            </a:r>
            <a:r>
              <a:rPr sz="1200" spc="-5" dirty="0">
                <a:latin typeface="Times New Roman"/>
                <a:cs typeface="Times New Roman"/>
              </a:rPr>
              <a:t>объема,</a:t>
            </a:r>
            <a:r>
              <a:rPr sz="1200" spc="125" dirty="0">
                <a:latin typeface="Times New Roman"/>
                <a:cs typeface="Times New Roman"/>
              </a:rPr>
              <a:t> </a:t>
            </a:r>
            <a:r>
              <a:rPr sz="1200" spc="-5" dirty="0">
                <a:latin typeface="Times New Roman"/>
                <a:cs typeface="Times New Roman"/>
              </a:rPr>
              <a:t>переключаемости,</a:t>
            </a:r>
            <a:r>
              <a:rPr sz="1200" spc="120" dirty="0">
                <a:latin typeface="Times New Roman"/>
                <a:cs typeface="Times New Roman"/>
              </a:rPr>
              <a:t> </a:t>
            </a:r>
            <a:r>
              <a:rPr sz="1200" spc="-5" dirty="0">
                <a:latin typeface="Times New Roman"/>
                <a:cs typeface="Times New Roman"/>
              </a:rPr>
              <a:t>концентрации</a:t>
            </a:r>
            <a:r>
              <a:rPr sz="1200" spc="125" dirty="0">
                <a:latin typeface="Times New Roman"/>
                <a:cs typeface="Times New Roman"/>
              </a:rPr>
              <a:t> </a:t>
            </a:r>
            <a:r>
              <a:rPr sz="1200" spc="-5" dirty="0">
                <a:latin typeface="Times New Roman"/>
                <a:cs typeface="Times New Roman"/>
              </a:rPr>
              <a:t>внимания;</a:t>
            </a:r>
            <a:r>
              <a:rPr sz="1200" spc="120" dirty="0">
                <a:latin typeface="Times New Roman"/>
                <a:cs typeface="Times New Roman"/>
              </a:rPr>
              <a:t> </a:t>
            </a:r>
            <a:r>
              <a:rPr sz="1200" spc="-5" dirty="0">
                <a:latin typeface="Times New Roman"/>
                <a:cs typeface="Times New Roman"/>
              </a:rPr>
              <a:t>выявляется</a:t>
            </a:r>
            <a:r>
              <a:rPr sz="1200" spc="120" dirty="0">
                <a:latin typeface="Times New Roman"/>
                <a:cs typeface="Times New Roman"/>
              </a:rPr>
              <a:t> </a:t>
            </a:r>
            <a:r>
              <a:rPr sz="1200" spc="-5" dirty="0">
                <a:latin typeface="Times New Roman"/>
                <a:cs typeface="Times New Roman"/>
              </a:rPr>
              <a:t>также</a:t>
            </a:r>
            <a:r>
              <a:rPr sz="1200" spc="125" dirty="0">
                <a:latin typeface="Times New Roman"/>
                <a:cs typeface="Times New Roman"/>
              </a:rPr>
              <a:t> </a:t>
            </a:r>
            <a:r>
              <a:rPr sz="1200" spc="-5" dirty="0">
                <a:latin typeface="Times New Roman"/>
                <a:cs typeface="Times New Roman"/>
              </a:rPr>
              <a:t>быстрое</a:t>
            </a:r>
            <a:endParaRPr sz="1200" dirty="0">
              <a:latin typeface="Times New Roman"/>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69339" y="415299"/>
            <a:ext cx="5963920" cy="1275080"/>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10</a:t>
            </a:r>
            <a:endParaRPr sz="1100">
              <a:latin typeface="Calibri"/>
              <a:cs typeface="Calibri"/>
            </a:endParaRPr>
          </a:p>
          <a:p>
            <a:pPr>
              <a:lnSpc>
                <a:spcPct val="100000"/>
              </a:lnSpc>
              <a:spcBef>
                <a:spcPts val="10"/>
              </a:spcBef>
            </a:pPr>
            <a:endParaRPr sz="950">
              <a:latin typeface="Calibri"/>
              <a:cs typeface="Calibri"/>
            </a:endParaRPr>
          </a:p>
          <a:p>
            <a:pPr marL="12700" marR="5080" indent="160655" algn="just">
              <a:lnSpc>
                <a:spcPct val="110100"/>
              </a:lnSpc>
              <a:spcBef>
                <a:spcPts val="5"/>
              </a:spcBef>
            </a:pPr>
            <a:r>
              <a:rPr sz="1200" spc="-5" dirty="0">
                <a:latin typeface="Times New Roman"/>
                <a:cs typeface="Times New Roman"/>
              </a:rPr>
              <a:t>Характерными признаками </a:t>
            </a:r>
            <a:r>
              <a:rPr sz="1200" b="1" i="1" dirty="0">
                <a:latin typeface="Times New Roman"/>
                <a:cs typeface="Times New Roman"/>
              </a:rPr>
              <a:t>эпилептического патопсихологического </a:t>
            </a:r>
            <a:r>
              <a:rPr sz="1200" b="1" i="1" spc="10" dirty="0">
                <a:latin typeface="Times New Roman"/>
                <a:cs typeface="Times New Roman"/>
              </a:rPr>
              <a:t>синдрома  </a:t>
            </a:r>
            <a:r>
              <a:rPr sz="1200" spc="-5" dirty="0">
                <a:latin typeface="Times New Roman"/>
                <a:cs typeface="Times New Roman"/>
              </a:rPr>
              <a:t>являются низкая переключаемость, инертность психических процессов, склонность </a:t>
            </a:r>
            <a:r>
              <a:rPr sz="1200" dirty="0">
                <a:latin typeface="Times New Roman"/>
                <a:cs typeface="Times New Roman"/>
              </a:rPr>
              <a:t>к  </a:t>
            </a:r>
            <a:r>
              <a:rPr sz="1200" spc="-5" dirty="0">
                <a:latin typeface="Times New Roman"/>
                <a:cs typeface="Times New Roman"/>
              </a:rPr>
              <a:t>детализации </a:t>
            </a:r>
            <a:r>
              <a:rPr sz="1200" dirty="0">
                <a:latin typeface="Times New Roman"/>
                <a:cs typeface="Times New Roman"/>
              </a:rPr>
              <a:t>в </a:t>
            </a:r>
            <a:r>
              <a:rPr sz="1200" spc="-5" dirty="0">
                <a:latin typeface="Times New Roman"/>
                <a:cs typeface="Times New Roman"/>
              </a:rPr>
              <a:t>восприятии </a:t>
            </a:r>
            <a:r>
              <a:rPr sz="1200" dirty="0">
                <a:latin typeface="Times New Roman"/>
                <a:cs typeface="Times New Roman"/>
              </a:rPr>
              <a:t>и </a:t>
            </a:r>
            <a:r>
              <a:rPr sz="1200" spc="-5" dirty="0">
                <a:latin typeface="Times New Roman"/>
                <a:cs typeface="Times New Roman"/>
              </a:rPr>
              <a:t>мышлении, специфические изменения эмоций </a:t>
            </a:r>
            <a:r>
              <a:rPr sz="1200" dirty="0">
                <a:latin typeface="Times New Roman"/>
                <a:cs typeface="Times New Roman"/>
              </a:rPr>
              <a:t>и</a:t>
            </a:r>
            <a:r>
              <a:rPr sz="1200" spc="75" dirty="0">
                <a:latin typeface="Times New Roman"/>
                <a:cs typeface="Times New Roman"/>
              </a:rPr>
              <a:t> </a:t>
            </a:r>
            <a:r>
              <a:rPr sz="1200" spc="-5" dirty="0">
                <a:latin typeface="Times New Roman"/>
                <a:cs typeface="Times New Roman"/>
              </a:rPr>
              <a:t>мотивации.</a:t>
            </a:r>
            <a:endParaRPr sz="1200">
              <a:latin typeface="Times New Roman"/>
              <a:cs typeface="Times New Roman"/>
            </a:endParaRPr>
          </a:p>
          <a:p>
            <a:pPr marL="90805" algn="just">
              <a:lnSpc>
                <a:spcPct val="100000"/>
              </a:lnSpc>
              <a:spcBef>
                <a:spcPts val="1150"/>
              </a:spcBef>
            </a:pPr>
            <a:r>
              <a:rPr sz="1200" spc="-5" dirty="0">
                <a:latin typeface="Times New Roman"/>
                <a:cs typeface="Times New Roman"/>
              </a:rPr>
              <a:t>Более</a:t>
            </a:r>
            <a:r>
              <a:rPr sz="1200" spc="30" dirty="0">
                <a:latin typeface="Times New Roman"/>
                <a:cs typeface="Times New Roman"/>
              </a:rPr>
              <a:t> </a:t>
            </a:r>
            <a:r>
              <a:rPr sz="1200" spc="-5" dirty="0">
                <a:latin typeface="Times New Roman"/>
                <a:cs typeface="Times New Roman"/>
              </a:rPr>
              <a:t>легкий</a:t>
            </a:r>
            <a:r>
              <a:rPr sz="1200" spc="45" dirty="0">
                <a:latin typeface="Times New Roman"/>
                <a:cs typeface="Times New Roman"/>
              </a:rPr>
              <a:t> </a:t>
            </a:r>
            <a:r>
              <a:rPr sz="1200" spc="-5" dirty="0">
                <a:latin typeface="Times New Roman"/>
                <a:cs typeface="Times New Roman"/>
              </a:rPr>
              <a:t>вариант</a:t>
            </a:r>
            <a:r>
              <a:rPr sz="1200" spc="30" dirty="0">
                <a:latin typeface="Times New Roman"/>
                <a:cs typeface="Times New Roman"/>
              </a:rPr>
              <a:t> </a:t>
            </a:r>
            <a:r>
              <a:rPr sz="1200" spc="-5" dirty="0">
                <a:latin typeface="Times New Roman"/>
                <a:cs typeface="Times New Roman"/>
              </a:rPr>
              <a:t>нарушений</a:t>
            </a:r>
            <a:r>
              <a:rPr sz="1200" spc="45" dirty="0">
                <a:latin typeface="Times New Roman"/>
                <a:cs typeface="Times New Roman"/>
              </a:rPr>
              <a:t> </a:t>
            </a:r>
            <a:r>
              <a:rPr sz="1200" spc="-5" dirty="0">
                <a:latin typeface="Times New Roman"/>
                <a:cs typeface="Times New Roman"/>
              </a:rPr>
              <a:t>соответствует</a:t>
            </a:r>
            <a:r>
              <a:rPr sz="1200" spc="40" dirty="0">
                <a:latin typeface="Times New Roman"/>
                <a:cs typeface="Times New Roman"/>
              </a:rPr>
              <a:t> </a:t>
            </a:r>
            <a:r>
              <a:rPr sz="1200" spc="-5" dirty="0">
                <a:latin typeface="Times New Roman"/>
                <a:cs typeface="Times New Roman"/>
              </a:rPr>
              <a:t>на</a:t>
            </a:r>
            <a:r>
              <a:rPr sz="1200" spc="30" dirty="0">
                <a:latin typeface="Times New Roman"/>
                <a:cs typeface="Times New Roman"/>
              </a:rPr>
              <a:t> </a:t>
            </a:r>
            <a:r>
              <a:rPr sz="1200" spc="-5" dirty="0">
                <a:latin typeface="Times New Roman"/>
                <a:cs typeface="Times New Roman"/>
              </a:rPr>
              <a:t>уровне</a:t>
            </a:r>
            <a:r>
              <a:rPr sz="1200" spc="30" dirty="0">
                <a:latin typeface="Times New Roman"/>
                <a:cs typeface="Times New Roman"/>
              </a:rPr>
              <a:t> </a:t>
            </a:r>
            <a:r>
              <a:rPr sz="1200" spc="-5" dirty="0">
                <a:latin typeface="Times New Roman"/>
                <a:cs typeface="Times New Roman"/>
              </a:rPr>
              <a:t>клиники</a:t>
            </a:r>
            <a:r>
              <a:rPr sz="1200" spc="40" dirty="0">
                <a:latin typeface="Times New Roman"/>
                <a:cs typeface="Times New Roman"/>
              </a:rPr>
              <a:t> </a:t>
            </a:r>
            <a:r>
              <a:rPr sz="1200" spc="-5" dirty="0">
                <a:latin typeface="Times New Roman"/>
                <a:cs typeface="Times New Roman"/>
              </a:rPr>
              <a:t>так</a:t>
            </a:r>
            <a:r>
              <a:rPr sz="1200" spc="45" dirty="0">
                <a:latin typeface="Times New Roman"/>
                <a:cs typeface="Times New Roman"/>
              </a:rPr>
              <a:t> </a:t>
            </a:r>
            <a:r>
              <a:rPr sz="1200" spc="-5" dirty="0">
                <a:latin typeface="Times New Roman"/>
                <a:cs typeface="Times New Roman"/>
              </a:rPr>
              <a:t>называемым</a:t>
            </a:r>
            <a:endParaRPr sz="1200">
              <a:latin typeface="Times New Roman"/>
              <a:cs typeface="Times New Roman"/>
            </a:endParaRPr>
          </a:p>
        </p:txBody>
      </p:sp>
      <p:sp>
        <p:nvSpPr>
          <p:cNvPr id="3" name="object 3"/>
          <p:cNvSpPr txBox="1"/>
          <p:nvPr/>
        </p:nvSpPr>
        <p:spPr>
          <a:xfrm>
            <a:off x="1069339" y="1663710"/>
            <a:ext cx="5003800" cy="429259"/>
          </a:xfrm>
          <a:prstGeom prst="rect">
            <a:avLst/>
          </a:prstGeom>
        </p:spPr>
        <p:txBody>
          <a:bodyPr vert="horz" wrap="square" lIns="0" tIns="12700" rIns="0" bIns="0" rtlCol="0">
            <a:spAutoFit/>
          </a:bodyPr>
          <a:lstStyle/>
          <a:p>
            <a:pPr marL="12700" marR="5080">
              <a:lnSpc>
                <a:spcPct val="110400"/>
              </a:lnSpc>
              <a:spcBef>
                <a:spcPts val="100"/>
              </a:spcBef>
              <a:tabLst>
                <a:tab pos="1325880" algn="l"/>
                <a:tab pos="2281555" algn="l"/>
                <a:tab pos="3175000" algn="l"/>
                <a:tab pos="3449320" algn="l"/>
              </a:tabLst>
            </a:pPr>
            <a:r>
              <a:rPr sz="1200" spc="-5" dirty="0">
                <a:latin typeface="Times New Roman"/>
                <a:cs typeface="Times New Roman"/>
              </a:rPr>
              <a:t>«эпилептическим	изменениям	личности».	</a:t>
            </a:r>
            <a:r>
              <a:rPr sz="1200" dirty="0">
                <a:latin typeface="Times New Roman"/>
                <a:cs typeface="Times New Roman"/>
              </a:rPr>
              <a:t>В	</a:t>
            </a:r>
            <a:r>
              <a:rPr sz="1200" spc="-5" dirty="0">
                <a:latin typeface="Times New Roman"/>
                <a:cs typeface="Times New Roman"/>
              </a:rPr>
              <a:t>патопсихологическом  наблюдаются</a:t>
            </a:r>
            <a:r>
              <a:rPr sz="1200" spc="105" dirty="0">
                <a:latin typeface="Times New Roman"/>
                <a:cs typeface="Times New Roman"/>
              </a:rPr>
              <a:t> </a:t>
            </a:r>
            <a:r>
              <a:rPr sz="1200" spc="-5" dirty="0">
                <a:latin typeface="Times New Roman"/>
                <a:cs typeface="Times New Roman"/>
              </a:rPr>
              <a:t>сохранность</a:t>
            </a:r>
            <a:r>
              <a:rPr sz="1200" spc="110" dirty="0">
                <a:latin typeface="Times New Roman"/>
                <a:cs typeface="Times New Roman"/>
              </a:rPr>
              <a:t> </a:t>
            </a:r>
            <a:r>
              <a:rPr sz="1200" spc="-5" dirty="0">
                <a:latin typeface="Times New Roman"/>
                <a:cs typeface="Times New Roman"/>
              </a:rPr>
              <a:t>общей</a:t>
            </a:r>
            <a:r>
              <a:rPr sz="1200" spc="105" dirty="0">
                <a:latin typeface="Times New Roman"/>
                <a:cs typeface="Times New Roman"/>
              </a:rPr>
              <a:t> </a:t>
            </a:r>
            <a:r>
              <a:rPr sz="1200" spc="-5" dirty="0">
                <a:latin typeface="Times New Roman"/>
                <a:cs typeface="Times New Roman"/>
              </a:rPr>
              <a:t>продуктивности,</a:t>
            </a:r>
            <a:r>
              <a:rPr sz="1200" spc="110" dirty="0">
                <a:latin typeface="Times New Roman"/>
                <a:cs typeface="Times New Roman"/>
              </a:rPr>
              <a:t> </a:t>
            </a:r>
            <a:r>
              <a:rPr sz="1200" spc="-5" dirty="0">
                <a:latin typeface="Times New Roman"/>
                <a:cs typeface="Times New Roman"/>
              </a:rPr>
              <a:t>достаточный</a:t>
            </a:r>
            <a:r>
              <a:rPr sz="1200" spc="100" dirty="0">
                <a:latin typeface="Times New Roman"/>
                <a:cs typeface="Times New Roman"/>
              </a:rPr>
              <a:t> </a:t>
            </a:r>
            <a:r>
              <a:rPr sz="1200" spc="-5" dirty="0">
                <a:latin typeface="Times New Roman"/>
                <a:cs typeface="Times New Roman"/>
              </a:rPr>
              <a:t>темп</a:t>
            </a:r>
            <a:endParaRPr sz="1200">
              <a:latin typeface="Times New Roman"/>
              <a:cs typeface="Times New Roman"/>
            </a:endParaRPr>
          </a:p>
        </p:txBody>
      </p:sp>
      <p:sp>
        <p:nvSpPr>
          <p:cNvPr id="4" name="object 4"/>
          <p:cNvSpPr txBox="1"/>
          <p:nvPr/>
        </p:nvSpPr>
        <p:spPr>
          <a:xfrm>
            <a:off x="6107072" y="1663710"/>
            <a:ext cx="923290" cy="629920"/>
          </a:xfrm>
          <a:prstGeom prst="rect">
            <a:avLst/>
          </a:prstGeom>
        </p:spPr>
        <p:txBody>
          <a:bodyPr vert="horz" wrap="square" lIns="0" tIns="13335" rIns="0" bIns="0" rtlCol="0">
            <a:spAutoFit/>
          </a:bodyPr>
          <a:lstStyle/>
          <a:p>
            <a:pPr marL="78740" marR="5080" indent="-66675" algn="r">
              <a:lnSpc>
                <a:spcPct val="110100"/>
              </a:lnSpc>
              <a:spcBef>
                <a:spcPts val="105"/>
              </a:spcBef>
            </a:pPr>
            <a:r>
              <a:rPr sz="1200" spc="-5" dirty="0">
                <a:latin typeface="Times New Roman"/>
                <a:cs typeface="Times New Roman"/>
              </a:rPr>
              <a:t>исс</a:t>
            </a:r>
            <a:r>
              <a:rPr sz="1200" dirty="0">
                <a:latin typeface="Times New Roman"/>
                <a:cs typeface="Times New Roman"/>
              </a:rPr>
              <a:t>л</a:t>
            </a:r>
            <a:r>
              <a:rPr sz="1200" spc="-5" dirty="0">
                <a:latin typeface="Times New Roman"/>
                <a:cs typeface="Times New Roman"/>
              </a:rPr>
              <a:t>едо</a:t>
            </a:r>
            <a:r>
              <a:rPr sz="1200" dirty="0">
                <a:latin typeface="Times New Roman"/>
                <a:cs typeface="Times New Roman"/>
              </a:rPr>
              <a:t>в</a:t>
            </a:r>
            <a:r>
              <a:rPr sz="1200" spc="-5" dirty="0">
                <a:latin typeface="Times New Roman"/>
                <a:cs typeface="Times New Roman"/>
              </a:rPr>
              <a:t>ан</a:t>
            </a:r>
            <a:r>
              <a:rPr sz="1200" spc="5" dirty="0">
                <a:latin typeface="Times New Roman"/>
                <a:cs typeface="Times New Roman"/>
              </a:rPr>
              <a:t>и</a:t>
            </a:r>
            <a:r>
              <a:rPr sz="1200" dirty="0">
                <a:latin typeface="Times New Roman"/>
                <a:cs typeface="Times New Roman"/>
              </a:rPr>
              <a:t>и  </a:t>
            </a:r>
            <a:r>
              <a:rPr sz="1200" spc="-5" dirty="0">
                <a:latin typeface="Times New Roman"/>
                <a:cs typeface="Times New Roman"/>
              </a:rPr>
              <a:t>пси</a:t>
            </a:r>
            <a:r>
              <a:rPr sz="1200" dirty="0">
                <a:latin typeface="Times New Roman"/>
                <a:cs typeface="Times New Roman"/>
              </a:rPr>
              <a:t>х</a:t>
            </a:r>
            <a:r>
              <a:rPr sz="1200" spc="-5" dirty="0">
                <a:latin typeface="Times New Roman"/>
                <a:cs typeface="Times New Roman"/>
              </a:rPr>
              <a:t>иче</a:t>
            </a:r>
            <a:r>
              <a:rPr sz="1200" spc="5" dirty="0">
                <a:latin typeface="Times New Roman"/>
                <a:cs typeface="Times New Roman"/>
              </a:rPr>
              <a:t>с</a:t>
            </a:r>
            <a:r>
              <a:rPr sz="1200" spc="-5" dirty="0">
                <a:latin typeface="Times New Roman"/>
                <a:cs typeface="Times New Roman"/>
              </a:rPr>
              <a:t>ки</a:t>
            </a:r>
            <a:r>
              <a:rPr sz="1200" dirty="0">
                <a:latin typeface="Times New Roman"/>
                <a:cs typeface="Times New Roman"/>
              </a:rPr>
              <a:t>х  </a:t>
            </a:r>
            <a:r>
              <a:rPr sz="1200" spc="-10" dirty="0">
                <a:latin typeface="Times New Roman"/>
                <a:cs typeface="Times New Roman"/>
              </a:rPr>
              <a:t>м</a:t>
            </a:r>
            <a:r>
              <a:rPr sz="1200" dirty="0">
                <a:latin typeface="Times New Roman"/>
                <a:cs typeface="Times New Roman"/>
              </a:rPr>
              <a:t>ы</a:t>
            </a:r>
            <a:r>
              <a:rPr sz="1200" spc="-5" dirty="0">
                <a:latin typeface="Times New Roman"/>
                <a:cs typeface="Times New Roman"/>
              </a:rPr>
              <a:t>ш</a:t>
            </a:r>
            <a:r>
              <a:rPr sz="1200" dirty="0">
                <a:latin typeface="Times New Roman"/>
                <a:cs typeface="Times New Roman"/>
              </a:rPr>
              <a:t>л</a:t>
            </a:r>
            <a:r>
              <a:rPr sz="1200" spc="-5" dirty="0">
                <a:latin typeface="Times New Roman"/>
                <a:cs typeface="Times New Roman"/>
              </a:rPr>
              <a:t>ения</a:t>
            </a:r>
            <a:r>
              <a:rPr sz="1200" dirty="0">
                <a:latin typeface="Times New Roman"/>
                <a:cs typeface="Times New Roman"/>
              </a:rPr>
              <a:t>.</a:t>
            </a:r>
            <a:endParaRPr sz="1200">
              <a:latin typeface="Times New Roman"/>
              <a:cs typeface="Times New Roman"/>
            </a:endParaRPr>
          </a:p>
        </p:txBody>
      </p:sp>
      <p:sp>
        <p:nvSpPr>
          <p:cNvPr id="5" name="object 5"/>
          <p:cNvSpPr txBox="1"/>
          <p:nvPr/>
        </p:nvSpPr>
        <p:spPr>
          <a:xfrm>
            <a:off x="1069339" y="2066299"/>
            <a:ext cx="5046980" cy="429259"/>
          </a:xfrm>
          <a:prstGeom prst="rect">
            <a:avLst/>
          </a:prstGeom>
        </p:spPr>
        <p:txBody>
          <a:bodyPr vert="horz" wrap="square" lIns="0" tIns="12700" rIns="0" bIns="0" rtlCol="0">
            <a:spAutoFit/>
          </a:bodyPr>
          <a:lstStyle/>
          <a:p>
            <a:pPr marL="12700" marR="5080">
              <a:lnSpc>
                <a:spcPct val="110400"/>
              </a:lnSpc>
              <a:spcBef>
                <a:spcPts val="100"/>
              </a:spcBef>
              <a:tabLst>
                <a:tab pos="898525" algn="l"/>
                <a:tab pos="1069975" algn="l"/>
                <a:tab pos="1981835" algn="l"/>
                <a:tab pos="2259965" algn="l"/>
                <a:tab pos="2884170" algn="l"/>
                <a:tab pos="3296920" algn="l"/>
                <a:tab pos="4265295" algn="l"/>
              </a:tabLst>
            </a:pPr>
            <a:r>
              <a:rPr sz="1200" spc="-5" dirty="0">
                <a:latin typeface="Times New Roman"/>
                <a:cs typeface="Times New Roman"/>
              </a:rPr>
              <a:t>п</a:t>
            </a:r>
            <a:r>
              <a:rPr sz="1200" dirty="0">
                <a:latin typeface="Times New Roman"/>
                <a:cs typeface="Times New Roman"/>
              </a:rPr>
              <a:t>ро</a:t>
            </a:r>
            <a:r>
              <a:rPr sz="1200" spc="-5" dirty="0">
                <a:latin typeface="Times New Roman"/>
                <a:cs typeface="Times New Roman"/>
              </a:rPr>
              <a:t>цесс</a:t>
            </a:r>
            <a:r>
              <a:rPr sz="1200" dirty="0">
                <a:latin typeface="Times New Roman"/>
                <a:cs typeface="Times New Roman"/>
              </a:rPr>
              <a:t>ов,	</a:t>
            </a:r>
            <a:r>
              <a:rPr sz="1200" spc="-5" dirty="0">
                <a:latin typeface="Times New Roman"/>
                <a:cs typeface="Times New Roman"/>
              </a:rPr>
              <a:t>минима</a:t>
            </a:r>
            <a:r>
              <a:rPr sz="1200" dirty="0">
                <a:latin typeface="Times New Roman"/>
                <a:cs typeface="Times New Roman"/>
              </a:rPr>
              <a:t>ль</a:t>
            </a:r>
            <a:r>
              <a:rPr sz="1200" spc="-5" dirty="0">
                <a:latin typeface="Times New Roman"/>
                <a:cs typeface="Times New Roman"/>
              </a:rPr>
              <a:t>н</a:t>
            </a:r>
            <a:r>
              <a:rPr sz="1200" dirty="0">
                <a:latin typeface="Times New Roman"/>
                <a:cs typeface="Times New Roman"/>
              </a:rPr>
              <a:t>ые	</a:t>
            </a:r>
            <a:r>
              <a:rPr sz="1200" spc="-5" dirty="0">
                <a:latin typeface="Times New Roman"/>
                <a:cs typeface="Times New Roman"/>
              </a:rPr>
              <a:t>на</a:t>
            </a:r>
            <a:r>
              <a:rPr sz="1200" dirty="0">
                <a:latin typeface="Times New Roman"/>
                <a:cs typeface="Times New Roman"/>
              </a:rPr>
              <a:t>ру</a:t>
            </a:r>
            <a:r>
              <a:rPr sz="1200" spc="-5" dirty="0">
                <a:latin typeface="Times New Roman"/>
                <a:cs typeface="Times New Roman"/>
              </a:rPr>
              <a:t>ше</a:t>
            </a:r>
            <a:r>
              <a:rPr sz="1200" spc="5" dirty="0">
                <a:latin typeface="Times New Roman"/>
                <a:cs typeface="Times New Roman"/>
              </a:rPr>
              <a:t>н</a:t>
            </a:r>
            <a:r>
              <a:rPr sz="1200" spc="-5" dirty="0">
                <a:latin typeface="Times New Roman"/>
                <a:cs typeface="Times New Roman"/>
              </a:rPr>
              <a:t>и</a:t>
            </a:r>
            <a:r>
              <a:rPr sz="1200" dirty="0">
                <a:latin typeface="Times New Roman"/>
                <a:cs typeface="Times New Roman"/>
              </a:rPr>
              <a:t>я	о</a:t>
            </a:r>
            <a:r>
              <a:rPr sz="1200" spc="-5" dirty="0">
                <a:latin typeface="Times New Roman"/>
                <a:cs typeface="Times New Roman"/>
              </a:rPr>
              <a:t>пе</a:t>
            </a:r>
            <a:r>
              <a:rPr sz="1200" dirty="0">
                <a:latin typeface="Times New Roman"/>
                <a:cs typeface="Times New Roman"/>
              </a:rPr>
              <a:t>р</a:t>
            </a:r>
            <a:r>
              <a:rPr sz="1200" spc="-5" dirty="0">
                <a:latin typeface="Times New Roman"/>
                <a:cs typeface="Times New Roman"/>
              </a:rPr>
              <a:t>аци</a:t>
            </a:r>
            <a:r>
              <a:rPr sz="1200" dirty="0">
                <a:latin typeface="Times New Roman"/>
                <a:cs typeface="Times New Roman"/>
              </a:rPr>
              <a:t>о</a:t>
            </a:r>
            <a:r>
              <a:rPr sz="1200" spc="-5" dirty="0">
                <a:latin typeface="Times New Roman"/>
                <a:cs typeface="Times New Roman"/>
              </a:rPr>
              <a:t>на</a:t>
            </a:r>
            <a:r>
              <a:rPr sz="1200" dirty="0">
                <a:latin typeface="Times New Roman"/>
                <a:cs typeface="Times New Roman"/>
              </a:rPr>
              <a:t>ль</a:t>
            </a:r>
            <a:r>
              <a:rPr sz="1200" spc="-5" dirty="0">
                <a:latin typeface="Times New Roman"/>
                <a:cs typeface="Times New Roman"/>
              </a:rPr>
              <a:t>н</a:t>
            </a:r>
            <a:r>
              <a:rPr sz="1200" dirty="0">
                <a:latin typeface="Times New Roman"/>
                <a:cs typeface="Times New Roman"/>
              </a:rPr>
              <a:t>о</a:t>
            </a:r>
            <a:r>
              <a:rPr sz="1200" spc="-5" dirty="0">
                <a:latin typeface="Times New Roman"/>
                <a:cs typeface="Times New Roman"/>
              </a:rPr>
              <a:t>г</a:t>
            </a:r>
            <a:r>
              <a:rPr sz="1200" dirty="0">
                <a:latin typeface="Times New Roman"/>
                <a:cs typeface="Times New Roman"/>
              </a:rPr>
              <a:t>о	</a:t>
            </a:r>
            <a:r>
              <a:rPr sz="1200" spc="-5" dirty="0">
                <a:latin typeface="Times New Roman"/>
                <a:cs typeface="Times New Roman"/>
              </a:rPr>
              <a:t>к</a:t>
            </a:r>
            <a:r>
              <a:rPr sz="1200" dirty="0">
                <a:latin typeface="Times New Roman"/>
                <a:cs typeface="Times New Roman"/>
              </a:rPr>
              <a:t>ом</a:t>
            </a:r>
            <a:r>
              <a:rPr sz="1200" spc="-5" dirty="0">
                <a:latin typeface="Times New Roman"/>
                <a:cs typeface="Times New Roman"/>
              </a:rPr>
              <a:t>п</a:t>
            </a:r>
            <a:r>
              <a:rPr sz="1200" dirty="0">
                <a:latin typeface="Times New Roman"/>
                <a:cs typeface="Times New Roman"/>
              </a:rPr>
              <a:t>о</a:t>
            </a:r>
            <a:r>
              <a:rPr sz="1200" spc="-5" dirty="0">
                <a:latin typeface="Times New Roman"/>
                <a:cs typeface="Times New Roman"/>
              </a:rPr>
              <a:t>нен</a:t>
            </a:r>
            <a:r>
              <a:rPr sz="1200" dirty="0">
                <a:latin typeface="Times New Roman"/>
                <a:cs typeface="Times New Roman"/>
              </a:rPr>
              <a:t>та  </a:t>
            </a:r>
            <a:r>
              <a:rPr sz="1200" spc="-5" dirty="0">
                <a:latin typeface="Times New Roman"/>
                <a:cs typeface="Times New Roman"/>
              </a:rPr>
              <a:t>Проявляются		склонность	</a:t>
            </a:r>
            <a:r>
              <a:rPr sz="1200" dirty="0">
                <a:latin typeface="Times New Roman"/>
                <a:cs typeface="Times New Roman"/>
              </a:rPr>
              <a:t>к	</a:t>
            </a:r>
            <a:r>
              <a:rPr sz="1200" spc="-5" dirty="0">
                <a:latin typeface="Times New Roman"/>
                <a:cs typeface="Times New Roman"/>
              </a:rPr>
              <a:t>детализации,	инертность</a:t>
            </a:r>
            <a:endParaRPr sz="1200">
              <a:latin typeface="Times New Roman"/>
              <a:cs typeface="Times New Roman"/>
            </a:endParaRPr>
          </a:p>
        </p:txBody>
      </p:sp>
      <p:sp>
        <p:nvSpPr>
          <p:cNvPr id="6" name="object 6"/>
          <p:cNvSpPr txBox="1"/>
          <p:nvPr/>
        </p:nvSpPr>
        <p:spPr>
          <a:xfrm>
            <a:off x="5279071" y="2287279"/>
            <a:ext cx="1755775" cy="208279"/>
          </a:xfrm>
          <a:prstGeom prst="rect">
            <a:avLst/>
          </a:prstGeom>
        </p:spPr>
        <p:txBody>
          <a:bodyPr vert="horz" wrap="square" lIns="0" tIns="12700" rIns="0" bIns="0" rtlCol="0">
            <a:spAutoFit/>
          </a:bodyPr>
          <a:lstStyle/>
          <a:p>
            <a:pPr marL="12700">
              <a:lnSpc>
                <a:spcPct val="100000"/>
              </a:lnSpc>
              <a:spcBef>
                <a:spcPts val="100"/>
              </a:spcBef>
              <a:tabLst>
                <a:tab pos="1033144" algn="l"/>
              </a:tabLst>
            </a:pPr>
            <a:r>
              <a:rPr sz="1200" spc="-5" dirty="0">
                <a:latin typeface="Times New Roman"/>
                <a:cs typeface="Times New Roman"/>
              </a:rPr>
              <a:t>психических	</a:t>
            </a:r>
            <a:r>
              <a:rPr sz="1200" dirty="0">
                <a:latin typeface="Times New Roman"/>
                <a:cs typeface="Times New Roman"/>
              </a:rPr>
              <a:t>процессов.</a:t>
            </a:r>
            <a:endParaRPr sz="1200">
              <a:latin typeface="Times New Roman"/>
              <a:cs typeface="Times New Roman"/>
            </a:endParaRPr>
          </a:p>
        </p:txBody>
      </p:sp>
      <p:sp>
        <p:nvSpPr>
          <p:cNvPr id="7" name="object 7"/>
          <p:cNvSpPr txBox="1"/>
          <p:nvPr/>
        </p:nvSpPr>
        <p:spPr>
          <a:xfrm>
            <a:off x="1069339" y="2468889"/>
            <a:ext cx="5961380" cy="2367280"/>
          </a:xfrm>
          <a:prstGeom prst="rect">
            <a:avLst/>
          </a:prstGeom>
        </p:spPr>
        <p:txBody>
          <a:bodyPr vert="horz" wrap="square" lIns="0" tIns="13335" rIns="0" bIns="0" rtlCol="0">
            <a:spAutoFit/>
          </a:bodyPr>
          <a:lstStyle/>
          <a:p>
            <a:pPr marL="12700" marR="5715" algn="just">
              <a:lnSpc>
                <a:spcPct val="110100"/>
              </a:lnSpc>
              <a:spcBef>
                <a:spcPts val="105"/>
              </a:spcBef>
            </a:pPr>
            <a:r>
              <a:rPr sz="1200" spc="-5" dirty="0">
                <a:latin typeface="Times New Roman"/>
                <a:cs typeface="Times New Roman"/>
              </a:rPr>
              <a:t>Специфичные эмоциональные нарушения контролируемы. Наряду </a:t>
            </a:r>
            <a:r>
              <a:rPr sz="1200" dirty="0">
                <a:latin typeface="Times New Roman"/>
                <a:cs typeface="Times New Roman"/>
              </a:rPr>
              <a:t>с </a:t>
            </a:r>
            <a:r>
              <a:rPr sz="1200" spc="-5" dirty="0">
                <a:latin typeface="Times New Roman"/>
                <a:cs typeface="Times New Roman"/>
              </a:rPr>
              <a:t>нарушениями  мотивационной сферы сохраняется высокий уровень мотивационной активности. Иная  патопсихологическая картина наблюдается </a:t>
            </a:r>
            <a:r>
              <a:rPr sz="1200" dirty="0">
                <a:latin typeface="Times New Roman"/>
                <a:cs typeface="Times New Roman"/>
              </a:rPr>
              <a:t>в </a:t>
            </a:r>
            <a:r>
              <a:rPr sz="1200" spc="-5" dirty="0">
                <a:latin typeface="Times New Roman"/>
                <a:cs typeface="Times New Roman"/>
              </a:rPr>
              <a:t>случаях преобладания </a:t>
            </a:r>
            <a:r>
              <a:rPr sz="1200" dirty="0">
                <a:latin typeface="Times New Roman"/>
                <a:cs typeface="Times New Roman"/>
              </a:rPr>
              <a:t>в </a:t>
            </a:r>
            <a:r>
              <a:rPr sz="1200" spc="-5" dirty="0">
                <a:latin typeface="Times New Roman"/>
                <a:cs typeface="Times New Roman"/>
              </a:rPr>
              <a:t>клинике  специфического интеллектуального дефекта, Выражены непродуктивность </a:t>
            </a:r>
            <a:r>
              <a:rPr sz="1200" dirty="0">
                <a:latin typeface="Times New Roman"/>
                <a:cs typeface="Times New Roman"/>
              </a:rPr>
              <a:t>и </a:t>
            </a:r>
            <a:r>
              <a:rPr sz="1200" spc="-5" dirty="0">
                <a:latin typeface="Times New Roman"/>
                <a:cs typeface="Times New Roman"/>
              </a:rPr>
              <a:t>падение  темпа психических процессов, нарушения памяти, внимания </a:t>
            </a:r>
            <a:r>
              <a:rPr sz="1200" dirty="0">
                <a:latin typeface="Times New Roman"/>
                <a:cs typeface="Times New Roman"/>
              </a:rPr>
              <a:t>и </a:t>
            </a:r>
            <a:r>
              <a:rPr sz="1200" spc="-5" dirty="0">
                <a:latin typeface="Times New Roman"/>
                <a:cs typeface="Times New Roman"/>
              </a:rPr>
              <a:t>всех компонентов  мышления. </a:t>
            </a:r>
            <a:r>
              <a:rPr sz="1200" dirty="0">
                <a:latin typeface="Times New Roman"/>
                <a:cs typeface="Times New Roman"/>
              </a:rPr>
              <a:t>В </a:t>
            </a:r>
            <a:r>
              <a:rPr sz="1200" spc="-5" dirty="0">
                <a:latin typeface="Times New Roman"/>
                <a:cs typeface="Times New Roman"/>
              </a:rPr>
              <a:t>эмоциональной </a:t>
            </a:r>
            <a:r>
              <a:rPr sz="1200" dirty="0">
                <a:latin typeface="Times New Roman"/>
                <a:cs typeface="Times New Roman"/>
              </a:rPr>
              <a:t>и </a:t>
            </a:r>
            <a:r>
              <a:rPr sz="1200" spc="-5" dirty="0">
                <a:latin typeface="Times New Roman"/>
                <a:cs typeface="Times New Roman"/>
              </a:rPr>
              <a:t>мотивационной сферах вместо угодливости </a:t>
            </a:r>
            <a:r>
              <a:rPr sz="1200" dirty="0">
                <a:latin typeface="Times New Roman"/>
                <a:cs typeface="Times New Roman"/>
              </a:rPr>
              <a:t>и  </a:t>
            </a:r>
            <a:r>
              <a:rPr sz="1200" spc="-5" dirty="0">
                <a:latin typeface="Times New Roman"/>
                <a:cs typeface="Times New Roman"/>
              </a:rPr>
              <a:t>демонстрации гиперсоциальных установок наблюдаются брутальность </a:t>
            </a:r>
            <a:r>
              <a:rPr sz="1200" dirty="0">
                <a:latin typeface="Times New Roman"/>
                <a:cs typeface="Times New Roman"/>
              </a:rPr>
              <a:t>и</a:t>
            </a:r>
            <a:r>
              <a:rPr sz="1200" spc="90" dirty="0">
                <a:latin typeface="Times New Roman"/>
                <a:cs typeface="Times New Roman"/>
              </a:rPr>
              <a:t> </a:t>
            </a:r>
            <a:r>
              <a:rPr sz="1200" spc="-5" dirty="0">
                <a:latin typeface="Times New Roman"/>
                <a:cs typeface="Times New Roman"/>
              </a:rPr>
              <a:t>эксплозивность.</a:t>
            </a:r>
            <a:endParaRPr sz="1200">
              <a:latin typeface="Times New Roman"/>
              <a:cs typeface="Times New Roman"/>
            </a:endParaRPr>
          </a:p>
          <a:p>
            <a:pPr marL="12700" marR="5080" algn="just">
              <a:lnSpc>
                <a:spcPct val="110100"/>
              </a:lnSpc>
              <a:spcBef>
                <a:spcPts val="1005"/>
              </a:spcBef>
            </a:pPr>
            <a:r>
              <a:rPr sz="1200" spc="-5" dirty="0">
                <a:latin typeface="Times New Roman"/>
                <a:cs typeface="Times New Roman"/>
              </a:rPr>
              <a:t>Структура патопсихологического симптомокомплекса включает </a:t>
            </a:r>
            <a:r>
              <a:rPr sz="1200" dirty="0">
                <a:latin typeface="Times New Roman"/>
                <a:cs typeface="Times New Roman"/>
              </a:rPr>
              <a:t>в </a:t>
            </a:r>
            <a:r>
              <a:rPr sz="1200" spc="-5" dirty="0">
                <a:latin typeface="Times New Roman"/>
                <a:cs typeface="Times New Roman"/>
              </a:rPr>
              <a:t>себя ряд  специфических изменений когнитивной, эмоциональной, мотивационной сфер (Г. </a:t>
            </a:r>
            <a:r>
              <a:rPr sz="1200" dirty="0">
                <a:latin typeface="Times New Roman"/>
                <a:cs typeface="Times New Roman"/>
              </a:rPr>
              <a:t>Н.  </a:t>
            </a:r>
            <a:r>
              <a:rPr sz="1200" spc="-5" dirty="0">
                <a:latin typeface="Times New Roman"/>
                <a:cs typeface="Times New Roman"/>
              </a:rPr>
              <a:t>Носачев, Д. В. Романов,</a:t>
            </a:r>
            <a:r>
              <a:rPr sz="1200" spc="5" dirty="0">
                <a:latin typeface="Times New Roman"/>
                <a:cs typeface="Times New Roman"/>
              </a:rPr>
              <a:t> </a:t>
            </a:r>
            <a:r>
              <a:rPr sz="1200" dirty="0">
                <a:latin typeface="Times New Roman"/>
                <a:cs typeface="Times New Roman"/>
              </a:rPr>
              <a:t>2001).</a:t>
            </a:r>
            <a:endParaRPr sz="1200">
              <a:latin typeface="Times New Roman"/>
              <a:cs typeface="Times New Roman"/>
            </a:endParaRPr>
          </a:p>
          <a:p>
            <a:pPr marL="253365" algn="just">
              <a:lnSpc>
                <a:spcPct val="100000"/>
              </a:lnSpc>
              <a:spcBef>
                <a:spcPts val="140"/>
              </a:spcBef>
            </a:pPr>
            <a:r>
              <a:rPr sz="1200" spc="-5" dirty="0">
                <a:latin typeface="Times New Roman"/>
                <a:cs typeface="Times New Roman"/>
              </a:rPr>
              <a:t>Существенно</a:t>
            </a:r>
            <a:r>
              <a:rPr sz="1200" spc="50" dirty="0">
                <a:latin typeface="Times New Roman"/>
                <a:cs typeface="Times New Roman"/>
              </a:rPr>
              <a:t> </a:t>
            </a:r>
            <a:r>
              <a:rPr sz="1200" spc="-5" dirty="0">
                <a:latin typeface="Times New Roman"/>
                <a:cs typeface="Times New Roman"/>
              </a:rPr>
              <a:t>изменяется</a:t>
            </a:r>
            <a:r>
              <a:rPr sz="1200" spc="50" dirty="0">
                <a:latin typeface="Times New Roman"/>
                <a:cs typeface="Times New Roman"/>
              </a:rPr>
              <a:t> </a:t>
            </a:r>
            <a:r>
              <a:rPr sz="1200" spc="-5" dirty="0">
                <a:latin typeface="Times New Roman"/>
                <a:cs typeface="Times New Roman"/>
              </a:rPr>
              <a:t>темп</a:t>
            </a:r>
            <a:r>
              <a:rPr sz="1200" spc="45" dirty="0">
                <a:latin typeface="Times New Roman"/>
                <a:cs typeface="Times New Roman"/>
              </a:rPr>
              <a:t> </a:t>
            </a:r>
            <a:r>
              <a:rPr sz="1200" spc="-5" dirty="0">
                <a:latin typeface="Times New Roman"/>
                <a:cs typeface="Times New Roman"/>
              </a:rPr>
              <a:t>психических</a:t>
            </a:r>
            <a:r>
              <a:rPr sz="1200" spc="50" dirty="0">
                <a:latin typeface="Times New Roman"/>
                <a:cs typeface="Times New Roman"/>
              </a:rPr>
              <a:t> </a:t>
            </a:r>
            <a:r>
              <a:rPr sz="1200" spc="-5" dirty="0">
                <a:latin typeface="Times New Roman"/>
                <a:cs typeface="Times New Roman"/>
              </a:rPr>
              <a:t>процессов</a:t>
            </a:r>
            <a:r>
              <a:rPr sz="1200" spc="50" dirty="0">
                <a:latin typeface="Times New Roman"/>
                <a:cs typeface="Times New Roman"/>
              </a:rPr>
              <a:t> </a:t>
            </a:r>
            <a:r>
              <a:rPr sz="1200" spc="-5" dirty="0">
                <a:latin typeface="Times New Roman"/>
                <a:cs typeface="Times New Roman"/>
              </a:rPr>
              <a:t>наряду</a:t>
            </a:r>
            <a:r>
              <a:rPr sz="1200" spc="40" dirty="0">
                <a:latin typeface="Times New Roman"/>
                <a:cs typeface="Times New Roman"/>
              </a:rPr>
              <a:t> </a:t>
            </a:r>
            <a:r>
              <a:rPr sz="1200" dirty="0">
                <a:latin typeface="Times New Roman"/>
                <a:cs typeface="Times New Roman"/>
              </a:rPr>
              <a:t>с</a:t>
            </a:r>
            <a:r>
              <a:rPr sz="1200" spc="35" dirty="0">
                <a:latin typeface="Times New Roman"/>
                <a:cs typeface="Times New Roman"/>
              </a:rPr>
              <a:t> </a:t>
            </a:r>
            <a:r>
              <a:rPr sz="1200" spc="-5" dirty="0">
                <a:latin typeface="Times New Roman"/>
                <a:cs typeface="Times New Roman"/>
              </a:rPr>
              <a:t>явлениями</a:t>
            </a:r>
            <a:r>
              <a:rPr sz="1200" spc="40" dirty="0">
                <a:latin typeface="Times New Roman"/>
                <a:cs typeface="Times New Roman"/>
              </a:rPr>
              <a:t> </a:t>
            </a:r>
            <a:r>
              <a:rPr sz="1200" spc="-5" dirty="0">
                <a:latin typeface="Times New Roman"/>
                <a:cs typeface="Times New Roman"/>
              </a:rPr>
              <a:t>общей</a:t>
            </a:r>
            <a:endParaRPr sz="1200">
              <a:latin typeface="Times New Roman"/>
              <a:cs typeface="Times New Roman"/>
            </a:endParaRPr>
          </a:p>
        </p:txBody>
      </p:sp>
      <p:sp>
        <p:nvSpPr>
          <p:cNvPr id="8" name="object 8"/>
          <p:cNvSpPr txBox="1"/>
          <p:nvPr/>
        </p:nvSpPr>
        <p:spPr>
          <a:xfrm>
            <a:off x="1069339" y="4829819"/>
            <a:ext cx="5958205" cy="208279"/>
          </a:xfrm>
          <a:prstGeom prst="rect">
            <a:avLst/>
          </a:prstGeom>
        </p:spPr>
        <p:txBody>
          <a:bodyPr vert="horz" wrap="square" lIns="0" tIns="12700" rIns="0" bIns="0" rtlCol="0">
            <a:spAutoFit/>
          </a:bodyPr>
          <a:lstStyle/>
          <a:p>
            <a:pPr marL="12700">
              <a:lnSpc>
                <a:spcPct val="100000"/>
              </a:lnSpc>
              <a:spcBef>
                <a:spcPts val="100"/>
              </a:spcBef>
            </a:pPr>
            <a:r>
              <a:rPr sz="1200" i="1" spc="-5" dirty="0">
                <a:latin typeface="Times New Roman"/>
                <a:cs typeface="Times New Roman"/>
              </a:rPr>
              <a:t>брадикинезии, </a:t>
            </a:r>
            <a:r>
              <a:rPr sz="1200" dirty="0">
                <a:latin typeface="Times New Roman"/>
                <a:cs typeface="Times New Roman"/>
              </a:rPr>
              <a:t>у </a:t>
            </a:r>
            <a:r>
              <a:rPr sz="1200" spc="-5" dirty="0">
                <a:latin typeface="Times New Roman"/>
                <a:cs typeface="Times New Roman"/>
              </a:rPr>
              <a:t>большинства больных они </a:t>
            </a:r>
            <a:r>
              <a:rPr sz="1200" dirty="0">
                <a:latin typeface="Times New Roman"/>
                <a:cs typeface="Times New Roman"/>
              </a:rPr>
              <a:t>в </a:t>
            </a:r>
            <a:r>
              <a:rPr sz="1200" spc="-5" dirty="0">
                <a:latin typeface="Times New Roman"/>
                <a:cs typeface="Times New Roman"/>
              </a:rPr>
              <a:t>различной степени замедлены.</a:t>
            </a:r>
            <a:r>
              <a:rPr sz="1200" spc="5" dirty="0">
                <a:latin typeface="Times New Roman"/>
                <a:cs typeface="Times New Roman"/>
              </a:rPr>
              <a:t> </a:t>
            </a:r>
            <a:r>
              <a:rPr sz="1200" spc="-5" dirty="0">
                <a:latin typeface="Times New Roman"/>
                <a:cs typeface="Times New Roman"/>
              </a:rPr>
              <a:t>Когнитивная</a:t>
            </a:r>
            <a:endParaRPr sz="1200">
              <a:latin typeface="Times New Roman"/>
              <a:cs typeface="Times New Roman"/>
            </a:endParaRPr>
          </a:p>
        </p:txBody>
      </p:sp>
      <p:sp>
        <p:nvSpPr>
          <p:cNvPr id="9" name="object 9"/>
          <p:cNvSpPr txBox="1"/>
          <p:nvPr/>
        </p:nvSpPr>
        <p:spPr>
          <a:xfrm>
            <a:off x="1043939" y="4878079"/>
            <a:ext cx="6014720" cy="4789170"/>
          </a:xfrm>
          <a:prstGeom prst="rect">
            <a:avLst/>
          </a:prstGeom>
        </p:spPr>
        <p:txBody>
          <a:bodyPr vert="horz" wrap="square" lIns="0" tIns="32384" rIns="0" bIns="0" rtlCol="0">
            <a:spAutoFit/>
          </a:bodyPr>
          <a:lstStyle/>
          <a:p>
            <a:pPr marL="38100" marR="33655" algn="just">
              <a:lnSpc>
                <a:spcPct val="94600"/>
              </a:lnSpc>
              <a:spcBef>
                <a:spcPts val="254"/>
              </a:spcBef>
            </a:pPr>
            <a:r>
              <a:rPr sz="1200" spc="-5" dirty="0">
                <a:latin typeface="Times New Roman"/>
                <a:cs typeface="Times New Roman"/>
              </a:rPr>
              <a:t>сфера характеризуется типичными </a:t>
            </a:r>
            <a:r>
              <a:rPr sz="1200" spc="-180" dirty="0">
                <a:latin typeface="Times New Roman"/>
                <a:cs typeface="Times New Roman"/>
              </a:rPr>
              <a:t>особ</a:t>
            </a:r>
            <a:r>
              <a:rPr sz="3600" spc="-270" baseline="-6944" dirty="0">
                <a:latin typeface="Cambria"/>
                <a:cs typeface="Cambria"/>
              </a:rPr>
              <a:t>1</a:t>
            </a:r>
            <a:r>
              <a:rPr sz="1200" spc="-180" dirty="0">
                <a:latin typeface="Times New Roman"/>
                <a:cs typeface="Times New Roman"/>
              </a:rPr>
              <a:t>енн</a:t>
            </a:r>
            <a:r>
              <a:rPr sz="3600" spc="-270" baseline="-6944" dirty="0">
                <a:latin typeface="Cambria"/>
                <a:cs typeface="Cambria"/>
              </a:rPr>
              <a:t>0</a:t>
            </a:r>
            <a:r>
              <a:rPr sz="1200" spc="-180" dirty="0">
                <a:latin typeface="Times New Roman"/>
                <a:cs typeface="Times New Roman"/>
              </a:rPr>
              <a:t>остями </a:t>
            </a:r>
            <a:r>
              <a:rPr sz="1200" spc="-5" dirty="0">
                <a:latin typeface="Times New Roman"/>
                <a:cs typeface="Times New Roman"/>
              </a:rPr>
              <a:t>восприятия, памяти, внимания </a:t>
            </a:r>
            <a:r>
              <a:rPr sz="1200" dirty="0">
                <a:latin typeface="Times New Roman"/>
                <a:cs typeface="Times New Roman"/>
              </a:rPr>
              <a:t>и  </a:t>
            </a:r>
            <a:r>
              <a:rPr sz="1200" spc="-5" dirty="0">
                <a:latin typeface="Times New Roman"/>
                <a:cs typeface="Times New Roman"/>
              </a:rPr>
              <a:t>мышления.</a:t>
            </a:r>
            <a:endParaRPr sz="1200">
              <a:latin typeface="Times New Roman"/>
              <a:cs typeface="Times New Roman"/>
            </a:endParaRPr>
          </a:p>
          <a:p>
            <a:pPr marL="38100" indent="207645" algn="just">
              <a:lnSpc>
                <a:spcPct val="100000"/>
              </a:lnSpc>
              <a:spcBef>
                <a:spcPts val="140"/>
              </a:spcBef>
            </a:pPr>
            <a:r>
              <a:rPr sz="1200" dirty="0">
                <a:latin typeface="Times New Roman"/>
                <a:cs typeface="Times New Roman"/>
              </a:rPr>
              <a:t>Уже в </a:t>
            </a:r>
            <a:r>
              <a:rPr sz="1200" spc="-5" dirty="0">
                <a:latin typeface="Times New Roman"/>
                <a:cs typeface="Times New Roman"/>
              </a:rPr>
              <a:t>начальной стадии эпилепсии отмечаются изменения</a:t>
            </a:r>
            <a:r>
              <a:rPr sz="1200" spc="65" dirty="0">
                <a:latin typeface="Times New Roman"/>
                <a:cs typeface="Times New Roman"/>
              </a:rPr>
              <a:t> </a:t>
            </a:r>
            <a:r>
              <a:rPr sz="1200" spc="-5" dirty="0">
                <a:latin typeface="Times New Roman"/>
                <a:cs typeface="Times New Roman"/>
              </a:rPr>
              <a:t>подвижности психических</a:t>
            </a:r>
            <a:endParaRPr sz="1200">
              <a:latin typeface="Times New Roman"/>
              <a:cs typeface="Times New Roman"/>
            </a:endParaRPr>
          </a:p>
          <a:p>
            <a:pPr marL="38100" marR="30480" algn="just">
              <a:lnSpc>
                <a:spcPct val="110000"/>
              </a:lnSpc>
              <a:spcBef>
                <a:spcPts val="5"/>
              </a:spcBef>
            </a:pPr>
            <a:r>
              <a:rPr sz="1200" spc="-5" dirty="0">
                <a:latin typeface="Times New Roman"/>
                <a:cs typeface="Times New Roman"/>
              </a:rPr>
              <a:t>процессов. Явления </a:t>
            </a:r>
            <a:r>
              <a:rPr sz="1200" i="1" spc="-5" dirty="0">
                <a:latin typeface="Times New Roman"/>
                <a:cs typeface="Times New Roman"/>
              </a:rPr>
              <a:t>инертности </a:t>
            </a:r>
            <a:r>
              <a:rPr sz="1200" spc="-5" dirty="0">
                <a:latin typeface="Times New Roman"/>
                <a:cs typeface="Times New Roman"/>
              </a:rPr>
              <a:t>психической деятельности обнаруживаются даже при  наличии </a:t>
            </a:r>
            <a:r>
              <a:rPr sz="1200" dirty="0">
                <a:latin typeface="Times New Roman"/>
                <a:cs typeface="Times New Roman"/>
              </a:rPr>
              <a:t>в </a:t>
            </a:r>
            <a:r>
              <a:rPr sz="1200" spc="-5" dirty="0">
                <a:latin typeface="Times New Roman"/>
                <a:cs typeface="Times New Roman"/>
              </a:rPr>
              <a:t>анамнезе </a:t>
            </a:r>
            <a:r>
              <a:rPr sz="1200" dirty="0">
                <a:latin typeface="Times New Roman"/>
                <a:cs typeface="Times New Roman"/>
              </a:rPr>
              <a:t>у </a:t>
            </a:r>
            <a:r>
              <a:rPr sz="1200" spc="-5" dirty="0">
                <a:latin typeface="Times New Roman"/>
                <a:cs typeface="Times New Roman"/>
              </a:rPr>
              <a:t>больных </a:t>
            </a:r>
            <a:r>
              <a:rPr sz="1200" dirty="0">
                <a:latin typeface="Times New Roman"/>
                <a:cs typeface="Times New Roman"/>
              </a:rPr>
              <a:t>с </a:t>
            </a:r>
            <a:r>
              <a:rPr sz="1200" spc="-5" dirty="0">
                <a:latin typeface="Times New Roman"/>
                <a:cs typeface="Times New Roman"/>
              </a:rPr>
              <a:t>начальными проявлениями эпилепсии единичных  судорожных припадков при отсутствии заметных признаков интеллектуально-мнестичес-  кого снижения.</a:t>
            </a:r>
            <a:endParaRPr sz="1200">
              <a:latin typeface="Times New Roman"/>
              <a:cs typeface="Times New Roman"/>
            </a:endParaRPr>
          </a:p>
          <a:p>
            <a:pPr marL="38100" marR="31115" indent="248920" algn="just">
              <a:lnSpc>
                <a:spcPct val="110100"/>
              </a:lnSpc>
              <a:spcBef>
                <a:spcPts val="5"/>
              </a:spcBef>
            </a:pPr>
            <a:r>
              <a:rPr sz="1200" spc="-5" dirty="0">
                <a:latin typeface="Times New Roman"/>
                <a:cs typeface="Times New Roman"/>
              </a:rPr>
              <a:t>Для больных эпилепсией характерен </a:t>
            </a:r>
            <a:r>
              <a:rPr sz="1200" i="1" spc="-5" dirty="0">
                <a:latin typeface="Times New Roman"/>
                <a:cs typeface="Times New Roman"/>
              </a:rPr>
              <a:t>детализирующий </a:t>
            </a:r>
            <a:r>
              <a:rPr sz="1200" i="1" dirty="0">
                <a:latin typeface="Times New Roman"/>
                <a:cs typeface="Times New Roman"/>
              </a:rPr>
              <a:t>тип восприятия</a:t>
            </a:r>
            <a:r>
              <a:rPr sz="1200" dirty="0">
                <a:latin typeface="Times New Roman"/>
                <a:cs typeface="Times New Roman"/>
              </a:rPr>
              <a:t>, </a:t>
            </a:r>
            <a:r>
              <a:rPr sz="1200" spc="-5" dirty="0">
                <a:latin typeface="Times New Roman"/>
                <a:cs typeface="Times New Roman"/>
              </a:rPr>
              <a:t>отражающий  черты эпилептической психики </a:t>
            </a:r>
            <a:r>
              <a:rPr sz="1200" dirty="0">
                <a:latin typeface="Times New Roman"/>
                <a:cs typeface="Times New Roman"/>
              </a:rPr>
              <a:t>в </a:t>
            </a:r>
            <a:r>
              <a:rPr sz="1200" spc="-5" dirty="0">
                <a:latin typeface="Times New Roman"/>
                <a:cs typeface="Times New Roman"/>
              </a:rPr>
              <a:t>перцепции. Испытуемый подробно описывает  мельчайшие детали предъявляемых ему изображений, затрудняясь </a:t>
            </a:r>
            <a:r>
              <a:rPr sz="1200" dirty="0">
                <a:latin typeface="Times New Roman"/>
                <a:cs typeface="Times New Roman"/>
              </a:rPr>
              <a:t>в </a:t>
            </a:r>
            <a:r>
              <a:rPr sz="1200" spc="-5" dirty="0">
                <a:latin typeface="Times New Roman"/>
                <a:cs typeface="Times New Roman"/>
              </a:rPr>
              <a:t>выделении целого.  Аналогами детализирующего типа восприятия </a:t>
            </a:r>
            <a:r>
              <a:rPr sz="1200" dirty="0">
                <a:latin typeface="Times New Roman"/>
                <a:cs typeface="Times New Roman"/>
              </a:rPr>
              <a:t>в </a:t>
            </a:r>
            <a:r>
              <a:rPr sz="1200" spc="-5" dirty="0">
                <a:latin typeface="Times New Roman"/>
                <a:cs typeface="Times New Roman"/>
              </a:rPr>
              <a:t>мышлении являются снижение уровня  обобщения </a:t>
            </a:r>
            <a:r>
              <a:rPr sz="1200" dirty="0">
                <a:latin typeface="Times New Roman"/>
                <a:cs typeface="Times New Roman"/>
              </a:rPr>
              <a:t>и </a:t>
            </a:r>
            <a:r>
              <a:rPr sz="1200" spc="-5" dirty="0">
                <a:latin typeface="Times New Roman"/>
                <a:cs typeface="Times New Roman"/>
              </a:rPr>
              <a:t>вязкость. </a:t>
            </a:r>
            <a:r>
              <a:rPr sz="1200" dirty="0">
                <a:latin typeface="Times New Roman"/>
                <a:cs typeface="Times New Roman"/>
              </a:rPr>
              <a:t>С </a:t>
            </a:r>
            <a:r>
              <a:rPr sz="1200" spc="-5" dirty="0">
                <a:latin typeface="Times New Roman"/>
                <a:cs typeface="Times New Roman"/>
              </a:rPr>
              <a:t>тенденцией </a:t>
            </a:r>
            <a:r>
              <a:rPr sz="1200" dirty="0">
                <a:latin typeface="Times New Roman"/>
                <a:cs typeface="Times New Roman"/>
              </a:rPr>
              <a:t>к </a:t>
            </a:r>
            <a:r>
              <a:rPr sz="1200" spc="-5" dirty="0">
                <a:latin typeface="Times New Roman"/>
                <a:cs typeface="Times New Roman"/>
              </a:rPr>
              <a:t>детализации </a:t>
            </a:r>
            <a:r>
              <a:rPr sz="1200" dirty="0">
                <a:latin typeface="Times New Roman"/>
                <a:cs typeface="Times New Roman"/>
              </a:rPr>
              <a:t>у </a:t>
            </a:r>
            <a:r>
              <a:rPr sz="1200" spc="-5" dirty="0">
                <a:latin typeface="Times New Roman"/>
                <a:cs typeface="Times New Roman"/>
              </a:rPr>
              <a:t>больных эпилепсией связано  известное уменьшение количества «стандартных» интерпретаций </a:t>
            </a:r>
            <a:r>
              <a:rPr sz="1200" dirty="0">
                <a:latin typeface="Times New Roman"/>
                <a:cs typeface="Times New Roman"/>
              </a:rPr>
              <a:t>в </a:t>
            </a:r>
            <a:r>
              <a:rPr sz="1200" spc="-5" dirty="0">
                <a:latin typeface="Times New Roman"/>
                <a:cs typeface="Times New Roman"/>
              </a:rPr>
              <a:t>тесте Роршаха,  характерных для здоровых людей </a:t>
            </a:r>
            <a:r>
              <a:rPr sz="1200" dirty="0">
                <a:latin typeface="Times New Roman"/>
                <a:cs typeface="Times New Roman"/>
              </a:rPr>
              <a:t>и в </a:t>
            </a:r>
            <a:r>
              <a:rPr sz="1200" spc="-5" dirty="0">
                <a:latin typeface="Times New Roman"/>
                <a:cs typeface="Times New Roman"/>
              </a:rPr>
              <a:t>норме отражающих перцептивные стереотипы. </a:t>
            </a:r>
            <a:r>
              <a:rPr sz="1200" dirty="0">
                <a:latin typeface="Times New Roman"/>
                <a:cs typeface="Times New Roman"/>
              </a:rPr>
              <a:t>С  </a:t>
            </a:r>
            <a:r>
              <a:rPr sz="1200" spc="-5" dirty="0">
                <a:latin typeface="Times New Roman"/>
                <a:cs typeface="Times New Roman"/>
              </a:rPr>
              <a:t>нарастанием слабоумия уменьшается </a:t>
            </a:r>
            <a:r>
              <a:rPr sz="1200" dirty="0">
                <a:latin typeface="Times New Roman"/>
                <a:cs typeface="Times New Roman"/>
              </a:rPr>
              <a:t>и </a:t>
            </a:r>
            <a:r>
              <a:rPr sz="1200" spc="-5" dirty="0">
                <a:latin typeface="Times New Roman"/>
                <a:cs typeface="Times New Roman"/>
              </a:rPr>
              <a:t>количество образов, характеризующихся  динамичностью, снижается «показатель движения». Таким образом, для эпилептического  интеллектуального дефекта характерно сочетание таких признаков, как уменьшение числа  стандартных интерпретаций, отсутствие кинестетических интерпретаций, снижение  количества ответов </a:t>
            </a:r>
            <a:r>
              <a:rPr sz="1200" dirty="0">
                <a:latin typeface="Times New Roman"/>
                <a:cs typeface="Times New Roman"/>
              </a:rPr>
              <a:t>с </a:t>
            </a:r>
            <a:r>
              <a:rPr sz="1200" spc="-5" dirty="0">
                <a:latin typeface="Times New Roman"/>
                <a:cs typeface="Times New Roman"/>
              </a:rPr>
              <a:t>интерпретацией пятна как целого, бедность, стереотипность  содержания.</a:t>
            </a:r>
            <a:endParaRPr sz="1200">
              <a:latin typeface="Times New Roman"/>
              <a:cs typeface="Times New Roman"/>
            </a:endParaRPr>
          </a:p>
          <a:p>
            <a:pPr marL="38100" indent="473709" algn="just">
              <a:lnSpc>
                <a:spcPct val="100000"/>
              </a:lnSpc>
              <a:spcBef>
                <a:spcPts val="140"/>
              </a:spcBef>
            </a:pPr>
            <a:r>
              <a:rPr sz="1200" dirty="0">
                <a:latin typeface="Times New Roman"/>
                <a:cs typeface="Times New Roman"/>
              </a:rPr>
              <a:t>В </a:t>
            </a:r>
            <a:r>
              <a:rPr sz="1200" spc="-5" dirty="0">
                <a:latin typeface="Times New Roman"/>
                <a:cs typeface="Times New Roman"/>
              </a:rPr>
              <a:t>структуре </a:t>
            </a:r>
            <a:r>
              <a:rPr sz="1200" i="1" spc="-5" dirty="0">
                <a:latin typeface="Times New Roman"/>
                <a:cs typeface="Times New Roman"/>
              </a:rPr>
              <a:t>внимания </a:t>
            </a:r>
            <a:r>
              <a:rPr sz="1200" spc="-5" dirty="0">
                <a:latin typeface="Times New Roman"/>
                <a:cs typeface="Times New Roman"/>
              </a:rPr>
              <a:t>наблюдаются сужение объема </a:t>
            </a:r>
            <a:r>
              <a:rPr sz="1200" dirty="0">
                <a:latin typeface="Times New Roman"/>
                <a:cs typeface="Times New Roman"/>
              </a:rPr>
              <a:t>и </a:t>
            </a:r>
            <a:r>
              <a:rPr sz="1200" spc="-5" dirty="0">
                <a:latin typeface="Times New Roman"/>
                <a:cs typeface="Times New Roman"/>
              </a:rPr>
              <a:t>низкая</a:t>
            </a:r>
            <a:r>
              <a:rPr sz="1200" spc="-85" dirty="0">
                <a:latin typeface="Times New Roman"/>
                <a:cs typeface="Times New Roman"/>
              </a:rPr>
              <a:t> </a:t>
            </a:r>
            <a:r>
              <a:rPr sz="1200" spc="-5" dirty="0">
                <a:latin typeface="Times New Roman"/>
                <a:cs typeface="Times New Roman"/>
              </a:rPr>
              <a:t>переключаемость</a:t>
            </a:r>
            <a:endParaRPr sz="1200">
              <a:latin typeface="Times New Roman"/>
              <a:cs typeface="Times New Roman"/>
            </a:endParaRPr>
          </a:p>
          <a:p>
            <a:pPr marL="38100" marR="37465" algn="just">
              <a:lnSpc>
                <a:spcPct val="109700"/>
              </a:lnSpc>
              <a:spcBef>
                <a:spcPts val="10"/>
              </a:spcBef>
            </a:pPr>
            <a:r>
              <a:rPr sz="1200" spc="-5" dirty="0">
                <a:latin typeface="Times New Roman"/>
                <a:cs typeface="Times New Roman"/>
              </a:rPr>
              <a:t>процесса, отсутствие истощаемости внимания. Наряду </a:t>
            </a:r>
            <a:r>
              <a:rPr sz="1200" dirty="0">
                <a:latin typeface="Times New Roman"/>
                <a:cs typeface="Times New Roman"/>
              </a:rPr>
              <a:t>с </a:t>
            </a:r>
            <a:r>
              <a:rPr sz="1200" spc="-5" dirty="0">
                <a:latin typeface="Times New Roman"/>
                <a:cs typeface="Times New Roman"/>
              </a:rPr>
              <a:t>этим отмечается повышенная  сосредоточенность на эмоционально-значимых</a:t>
            </a:r>
            <a:r>
              <a:rPr sz="1200" spc="30" dirty="0">
                <a:latin typeface="Times New Roman"/>
                <a:cs typeface="Times New Roman"/>
              </a:rPr>
              <a:t> </a:t>
            </a:r>
            <a:r>
              <a:rPr sz="1200" spc="-5" dirty="0">
                <a:latin typeface="Times New Roman"/>
                <a:cs typeface="Times New Roman"/>
              </a:rPr>
              <a:t>объектах.</a:t>
            </a:r>
            <a:endParaRPr sz="1200">
              <a:latin typeface="Times New Roman"/>
              <a:cs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69339" y="415299"/>
            <a:ext cx="5962650" cy="946150"/>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11</a:t>
            </a:r>
            <a:endParaRPr sz="1100">
              <a:latin typeface="Calibri"/>
              <a:cs typeface="Calibri"/>
            </a:endParaRPr>
          </a:p>
          <a:p>
            <a:pPr>
              <a:lnSpc>
                <a:spcPct val="100000"/>
              </a:lnSpc>
              <a:spcBef>
                <a:spcPts val="10"/>
              </a:spcBef>
            </a:pPr>
            <a:endParaRPr sz="950">
              <a:latin typeface="Calibri"/>
              <a:cs typeface="Calibri"/>
            </a:endParaRPr>
          </a:p>
          <a:p>
            <a:pPr marL="12700" marR="5080" indent="311150" algn="just">
              <a:lnSpc>
                <a:spcPct val="110100"/>
              </a:lnSpc>
              <a:spcBef>
                <a:spcPts val="5"/>
              </a:spcBef>
            </a:pPr>
            <a:r>
              <a:rPr sz="1200" i="1" spc="-5" dirty="0">
                <a:latin typeface="Times New Roman"/>
                <a:cs typeface="Times New Roman"/>
              </a:rPr>
              <a:t>Память </a:t>
            </a:r>
            <a:r>
              <a:rPr sz="1200" spc="-5" dirty="0">
                <a:latin typeface="Times New Roman"/>
                <a:cs typeface="Times New Roman"/>
              </a:rPr>
              <a:t>характеризуется нарушениями операционного, динамического </a:t>
            </a:r>
            <a:r>
              <a:rPr sz="1200" dirty="0">
                <a:latin typeface="Times New Roman"/>
                <a:cs typeface="Times New Roman"/>
              </a:rPr>
              <a:t>и — </a:t>
            </a:r>
            <a:r>
              <a:rPr sz="1200" spc="-5" dirty="0">
                <a:latin typeface="Times New Roman"/>
                <a:cs typeface="Times New Roman"/>
              </a:rPr>
              <a:t>менее </a:t>
            </a:r>
            <a:r>
              <a:rPr sz="1200" dirty="0">
                <a:latin typeface="Times New Roman"/>
                <a:cs typeface="Times New Roman"/>
              </a:rPr>
              <a:t>—  </a:t>
            </a:r>
            <a:r>
              <a:rPr sz="1200" spc="-5" dirty="0">
                <a:latin typeface="Times New Roman"/>
                <a:cs typeface="Times New Roman"/>
              </a:rPr>
              <a:t>мотивационного компонентов процесса запоминания. </a:t>
            </a:r>
            <a:r>
              <a:rPr sz="1200" dirty="0">
                <a:latin typeface="Times New Roman"/>
                <a:cs typeface="Times New Roman"/>
              </a:rPr>
              <a:t>В </a:t>
            </a:r>
            <a:r>
              <a:rPr sz="1200" spc="-5" dirty="0">
                <a:latin typeface="Times New Roman"/>
                <a:cs typeface="Times New Roman"/>
              </a:rPr>
              <a:t>легких случаях обнаруживаются  нарушения</a:t>
            </a:r>
            <a:r>
              <a:rPr sz="1200" spc="180" dirty="0">
                <a:latin typeface="Times New Roman"/>
                <a:cs typeface="Times New Roman"/>
              </a:rPr>
              <a:t> </a:t>
            </a:r>
            <a:r>
              <a:rPr sz="1200" spc="-5" dirty="0">
                <a:latin typeface="Times New Roman"/>
                <a:cs typeface="Times New Roman"/>
              </a:rPr>
              <a:t>произвольной</a:t>
            </a:r>
            <a:r>
              <a:rPr sz="1200" spc="165" dirty="0">
                <a:latin typeface="Times New Roman"/>
                <a:cs typeface="Times New Roman"/>
              </a:rPr>
              <a:t> </a:t>
            </a:r>
            <a:r>
              <a:rPr sz="1200" spc="-5" dirty="0">
                <a:latin typeface="Times New Roman"/>
                <a:cs typeface="Times New Roman"/>
              </a:rPr>
              <a:t>репродукции</a:t>
            </a:r>
            <a:r>
              <a:rPr sz="1200" spc="170" dirty="0">
                <a:latin typeface="Times New Roman"/>
                <a:cs typeface="Times New Roman"/>
              </a:rPr>
              <a:t> </a:t>
            </a:r>
            <a:r>
              <a:rPr sz="1200" spc="-5" dirty="0">
                <a:latin typeface="Times New Roman"/>
                <a:cs typeface="Times New Roman"/>
              </a:rPr>
              <a:t>(концентрация</a:t>
            </a:r>
            <a:r>
              <a:rPr sz="1200" spc="185" dirty="0">
                <a:latin typeface="Times New Roman"/>
                <a:cs typeface="Times New Roman"/>
              </a:rPr>
              <a:t> </a:t>
            </a:r>
            <a:r>
              <a:rPr sz="1200" spc="-5" dirty="0">
                <a:latin typeface="Times New Roman"/>
                <a:cs typeface="Times New Roman"/>
              </a:rPr>
              <a:t>внимания</a:t>
            </a:r>
            <a:r>
              <a:rPr sz="1200" spc="170" dirty="0">
                <a:latin typeface="Times New Roman"/>
                <a:cs typeface="Times New Roman"/>
              </a:rPr>
              <a:t> </a:t>
            </a:r>
            <a:r>
              <a:rPr sz="1200" spc="-5" dirty="0">
                <a:latin typeface="Times New Roman"/>
                <a:cs typeface="Times New Roman"/>
              </a:rPr>
              <a:t>на</a:t>
            </a:r>
            <a:r>
              <a:rPr sz="1200" spc="165" dirty="0">
                <a:latin typeface="Times New Roman"/>
                <a:cs typeface="Times New Roman"/>
              </a:rPr>
              <a:t> </a:t>
            </a:r>
            <a:r>
              <a:rPr sz="1200" spc="-5" dirty="0">
                <a:latin typeface="Times New Roman"/>
                <a:cs typeface="Times New Roman"/>
              </a:rPr>
              <a:t>удержании</a:t>
            </a:r>
            <a:r>
              <a:rPr sz="1200" spc="170" dirty="0">
                <a:latin typeface="Times New Roman"/>
                <a:cs typeface="Times New Roman"/>
              </a:rPr>
              <a:t> </a:t>
            </a:r>
            <a:r>
              <a:rPr sz="1200" dirty="0">
                <a:latin typeface="Times New Roman"/>
                <a:cs typeface="Times New Roman"/>
              </a:rPr>
              <a:t>в</a:t>
            </a:r>
            <a:r>
              <a:rPr sz="1200" spc="170" dirty="0">
                <a:latin typeface="Times New Roman"/>
                <a:cs typeface="Times New Roman"/>
              </a:rPr>
              <a:t> </a:t>
            </a:r>
            <a:r>
              <a:rPr sz="1200" spc="-5" dirty="0">
                <a:latin typeface="Times New Roman"/>
                <a:cs typeface="Times New Roman"/>
              </a:rPr>
              <a:t>памяти</a:t>
            </a:r>
            <a:endParaRPr sz="1200">
              <a:latin typeface="Times New Roman"/>
              <a:cs typeface="Times New Roman"/>
            </a:endParaRPr>
          </a:p>
        </p:txBody>
      </p:sp>
      <p:sp>
        <p:nvSpPr>
          <p:cNvPr id="3" name="object 3"/>
          <p:cNvSpPr txBox="1"/>
          <p:nvPr/>
        </p:nvSpPr>
        <p:spPr>
          <a:xfrm>
            <a:off x="1069339" y="1337318"/>
            <a:ext cx="3935729" cy="829310"/>
          </a:xfrm>
          <a:prstGeom prst="rect">
            <a:avLst/>
          </a:prstGeom>
        </p:spPr>
        <p:txBody>
          <a:bodyPr vert="horz" wrap="square" lIns="0" tIns="12065" rIns="0" bIns="0" rtlCol="0">
            <a:spAutoFit/>
          </a:bodyPr>
          <a:lstStyle/>
          <a:p>
            <a:pPr marL="12700" marR="5080">
              <a:lnSpc>
                <a:spcPct val="110000"/>
              </a:lnSpc>
              <a:spcBef>
                <a:spcPts val="95"/>
              </a:spcBef>
              <a:tabLst>
                <a:tab pos="970915" algn="l"/>
                <a:tab pos="1258570" algn="l"/>
                <a:tab pos="1881505" algn="l"/>
                <a:tab pos="1951989" algn="l"/>
                <a:tab pos="2599055" algn="l"/>
                <a:tab pos="2811145" algn="l"/>
                <a:tab pos="2921000" algn="l"/>
                <a:tab pos="3336290" algn="l"/>
                <a:tab pos="3536315" algn="l"/>
              </a:tabLst>
            </a:pPr>
            <a:r>
              <a:rPr sz="1200" spc="-5" dirty="0">
                <a:latin typeface="Times New Roman"/>
                <a:cs typeface="Times New Roman"/>
              </a:rPr>
              <a:t>какого-либо слова приводит </a:t>
            </a:r>
            <a:r>
              <a:rPr sz="1200" dirty="0">
                <a:latin typeface="Times New Roman"/>
                <a:cs typeface="Times New Roman"/>
              </a:rPr>
              <a:t>к </a:t>
            </a:r>
            <a:r>
              <a:rPr sz="1200" spc="-5" dirty="0">
                <a:latin typeface="Times New Roman"/>
                <a:cs typeface="Times New Roman"/>
              </a:rPr>
              <a:t>ухудшению способности  Смысловая память страдает </a:t>
            </a:r>
            <a:r>
              <a:rPr sz="1200" dirty="0">
                <a:latin typeface="Times New Roman"/>
                <a:cs typeface="Times New Roman"/>
              </a:rPr>
              <a:t>в </a:t>
            </a:r>
            <a:r>
              <a:rPr sz="1200" spc="-5" dirty="0">
                <a:latin typeface="Times New Roman"/>
                <a:cs typeface="Times New Roman"/>
              </a:rPr>
              <a:t>меньшей степени, чем  Долговременная	память	нарушается	мало.	Течение  неуклонным	ослаблением		памяти.	</a:t>
            </a:r>
            <a:r>
              <a:rPr sz="1200" dirty="0">
                <a:latin typeface="Times New Roman"/>
                <a:cs typeface="Times New Roman"/>
              </a:rPr>
              <a:t>На		</a:t>
            </a:r>
            <a:r>
              <a:rPr sz="1200" spc="-5" dirty="0">
                <a:latin typeface="Times New Roman"/>
                <a:cs typeface="Times New Roman"/>
              </a:rPr>
              <a:t>первом	этапе</a:t>
            </a:r>
            <a:endParaRPr sz="1200">
              <a:latin typeface="Times New Roman"/>
              <a:cs typeface="Times New Roman"/>
            </a:endParaRPr>
          </a:p>
        </p:txBody>
      </p:sp>
      <p:sp>
        <p:nvSpPr>
          <p:cNvPr id="4" name="object 4"/>
          <p:cNvSpPr txBox="1"/>
          <p:nvPr/>
        </p:nvSpPr>
        <p:spPr>
          <a:xfrm>
            <a:off x="5062399" y="1337318"/>
            <a:ext cx="1971039" cy="829310"/>
          </a:xfrm>
          <a:prstGeom prst="rect">
            <a:avLst/>
          </a:prstGeom>
        </p:spPr>
        <p:txBody>
          <a:bodyPr vert="horz" wrap="square" lIns="0" tIns="12065" rIns="0" bIns="0" rtlCol="0">
            <a:spAutoFit/>
          </a:bodyPr>
          <a:lstStyle/>
          <a:p>
            <a:pPr marL="36830" marR="5080" indent="-24765" algn="just">
              <a:lnSpc>
                <a:spcPct val="110000"/>
              </a:lnSpc>
              <a:spcBef>
                <a:spcPts val="95"/>
              </a:spcBef>
            </a:pPr>
            <a:r>
              <a:rPr sz="1200" spc="-5" dirty="0">
                <a:latin typeface="Times New Roman"/>
                <a:cs typeface="Times New Roman"/>
              </a:rPr>
              <a:t>произвольной репродукции).  механическое запоминание.  эпилепсии сопровождается  </a:t>
            </a:r>
            <a:r>
              <a:rPr sz="1200" dirty="0">
                <a:latin typeface="Times New Roman"/>
                <a:cs typeface="Times New Roman"/>
              </a:rPr>
              <a:t>обнаруживается</a:t>
            </a:r>
            <a:r>
              <a:rPr sz="1200" spc="190" dirty="0">
                <a:latin typeface="Times New Roman"/>
                <a:cs typeface="Times New Roman"/>
              </a:rPr>
              <a:t> </a:t>
            </a:r>
            <a:r>
              <a:rPr sz="1200" spc="-5" dirty="0">
                <a:latin typeface="Times New Roman"/>
                <a:cs typeface="Times New Roman"/>
              </a:rPr>
              <a:t>нарушение</a:t>
            </a:r>
            <a:endParaRPr sz="1200">
              <a:latin typeface="Times New Roman"/>
              <a:cs typeface="Times New Roman"/>
            </a:endParaRPr>
          </a:p>
        </p:txBody>
      </p:sp>
      <p:sp>
        <p:nvSpPr>
          <p:cNvPr id="5" name="object 5"/>
          <p:cNvSpPr txBox="1"/>
          <p:nvPr/>
        </p:nvSpPr>
        <p:spPr>
          <a:xfrm>
            <a:off x="1069339" y="2142499"/>
            <a:ext cx="5963285" cy="1231900"/>
          </a:xfrm>
          <a:prstGeom prst="rect">
            <a:avLst/>
          </a:prstGeom>
        </p:spPr>
        <p:txBody>
          <a:bodyPr vert="horz" wrap="square" lIns="0" tIns="12065" rIns="0" bIns="0" rtlCol="0">
            <a:spAutoFit/>
          </a:bodyPr>
          <a:lstStyle/>
          <a:p>
            <a:pPr marL="12700" marR="5080" algn="just">
              <a:lnSpc>
                <a:spcPct val="110000"/>
              </a:lnSpc>
              <a:spcBef>
                <a:spcPts val="95"/>
              </a:spcBef>
            </a:pPr>
            <a:r>
              <a:rPr sz="1200" spc="-5" dirty="0">
                <a:latin typeface="Times New Roman"/>
                <a:cs typeface="Times New Roman"/>
              </a:rPr>
              <a:t>произвольной репродукции </a:t>
            </a:r>
            <a:r>
              <a:rPr sz="1200" dirty="0">
                <a:latin typeface="Times New Roman"/>
                <a:cs typeface="Times New Roman"/>
              </a:rPr>
              <a:t>— </a:t>
            </a:r>
            <a:r>
              <a:rPr sz="1200" spc="-5" dirty="0">
                <a:latin typeface="Times New Roman"/>
                <a:cs typeface="Times New Roman"/>
              </a:rPr>
              <a:t>концентрация внимания на воспроизведении </a:t>
            </a:r>
            <a:r>
              <a:rPr sz="1200" dirty="0">
                <a:latin typeface="Times New Roman"/>
                <a:cs typeface="Times New Roman"/>
              </a:rPr>
              <a:t>в </a:t>
            </a:r>
            <a:r>
              <a:rPr sz="1200" spc="-5" dirty="0">
                <a:latin typeface="Times New Roman"/>
                <a:cs typeface="Times New Roman"/>
              </a:rPr>
              <a:t>памяти  какого-либо слова приводит </a:t>
            </a:r>
            <a:r>
              <a:rPr sz="1200" dirty="0">
                <a:latin typeface="Times New Roman"/>
                <a:cs typeface="Times New Roman"/>
              </a:rPr>
              <a:t>к </a:t>
            </a:r>
            <a:r>
              <a:rPr sz="1200" spc="-5" dirty="0">
                <a:latin typeface="Times New Roman"/>
                <a:cs typeface="Times New Roman"/>
              </a:rPr>
              <a:t>ухудшению способности репродукции. </a:t>
            </a:r>
            <a:r>
              <a:rPr sz="1200" dirty="0">
                <a:latin typeface="Times New Roman"/>
                <a:cs typeface="Times New Roman"/>
              </a:rPr>
              <a:t>На </a:t>
            </a:r>
            <a:r>
              <a:rPr sz="1200" spc="-5" dirty="0">
                <a:latin typeface="Times New Roman"/>
                <a:cs typeface="Times New Roman"/>
              </a:rPr>
              <a:t>последующих  этапах обнаруживаются расстройства удержания </a:t>
            </a:r>
            <a:r>
              <a:rPr sz="1200" dirty="0">
                <a:latin typeface="Times New Roman"/>
                <a:cs typeface="Times New Roman"/>
              </a:rPr>
              <a:t>и </a:t>
            </a:r>
            <a:r>
              <a:rPr sz="1200" spc="-5" dirty="0">
                <a:latin typeface="Times New Roman"/>
                <a:cs typeface="Times New Roman"/>
              </a:rPr>
              <a:t>запоминания. Аналогичная  последовательность нарушений памяти наблюдается </a:t>
            </a:r>
            <a:r>
              <a:rPr sz="1200" dirty="0">
                <a:latin typeface="Times New Roman"/>
                <a:cs typeface="Times New Roman"/>
              </a:rPr>
              <a:t>у </a:t>
            </a:r>
            <a:r>
              <a:rPr sz="1200" spc="-5" dirty="0">
                <a:latin typeface="Times New Roman"/>
                <a:cs typeface="Times New Roman"/>
              </a:rPr>
              <a:t>больных церебральным  атеросклерозом без грубоочаговой патологии. Кривая запоминания </a:t>
            </a:r>
            <a:r>
              <a:rPr sz="1200" dirty="0">
                <a:latin typeface="Times New Roman"/>
                <a:cs typeface="Times New Roman"/>
              </a:rPr>
              <a:t>у </a:t>
            </a:r>
            <a:r>
              <a:rPr sz="1200" spc="-5" dirty="0">
                <a:latin typeface="Times New Roman"/>
                <a:cs typeface="Times New Roman"/>
              </a:rPr>
              <a:t>больных эпилепсией  носит своеобразный характер. Количество воспроизводимых слов </a:t>
            </a:r>
            <a:r>
              <a:rPr sz="1200" dirty="0">
                <a:latin typeface="Times New Roman"/>
                <a:cs typeface="Times New Roman"/>
              </a:rPr>
              <a:t>с</a:t>
            </a:r>
            <a:r>
              <a:rPr sz="1200" spc="10" dirty="0">
                <a:latin typeface="Times New Roman"/>
                <a:cs typeface="Times New Roman"/>
              </a:rPr>
              <a:t> </a:t>
            </a:r>
            <a:r>
              <a:rPr sz="1200" spc="-5" dirty="0">
                <a:latin typeface="Times New Roman"/>
                <a:cs typeface="Times New Roman"/>
              </a:rPr>
              <a:t>каждым</a:t>
            </a:r>
            <a:endParaRPr sz="1200">
              <a:latin typeface="Times New Roman"/>
              <a:cs typeface="Times New Roman"/>
            </a:endParaRPr>
          </a:p>
        </p:txBody>
      </p:sp>
      <p:sp>
        <p:nvSpPr>
          <p:cNvPr id="6" name="object 6"/>
          <p:cNvSpPr txBox="1"/>
          <p:nvPr/>
        </p:nvSpPr>
        <p:spPr>
          <a:xfrm>
            <a:off x="1069339" y="3350268"/>
            <a:ext cx="5962650" cy="1634489"/>
          </a:xfrm>
          <a:prstGeom prst="rect">
            <a:avLst/>
          </a:prstGeom>
        </p:spPr>
        <p:txBody>
          <a:bodyPr vert="horz" wrap="square" lIns="0" tIns="12065" rIns="0" bIns="0" rtlCol="0">
            <a:spAutoFit/>
          </a:bodyPr>
          <a:lstStyle/>
          <a:p>
            <a:pPr marL="12700" marR="5715" algn="just">
              <a:lnSpc>
                <a:spcPct val="110000"/>
              </a:lnSpc>
              <a:spcBef>
                <a:spcPts val="95"/>
              </a:spcBef>
            </a:pPr>
            <a:r>
              <a:rPr sz="1200" spc="-5" dirty="0">
                <a:latin typeface="Times New Roman"/>
                <a:cs typeface="Times New Roman"/>
              </a:rPr>
              <a:t>последующим повторением либо незначительно увеличивается, либо остается прежним.  </a:t>
            </a:r>
            <a:r>
              <a:rPr sz="1200" dirty="0">
                <a:latin typeface="Times New Roman"/>
                <a:cs typeface="Times New Roman"/>
              </a:rPr>
              <a:t>Не </a:t>
            </a:r>
            <a:r>
              <a:rPr sz="1200" spc="-5" dirty="0">
                <a:latin typeface="Times New Roman"/>
                <a:cs typeface="Times New Roman"/>
              </a:rPr>
              <a:t>уменьшается, как при церебральном атеросклерозе, количество слов, воспроизводимых  при последующих повторениях. </a:t>
            </a:r>
            <a:r>
              <a:rPr sz="1200" dirty="0">
                <a:latin typeface="Times New Roman"/>
                <a:cs typeface="Times New Roman"/>
              </a:rPr>
              <a:t>При </a:t>
            </a:r>
            <a:r>
              <a:rPr sz="1200" spc="-5" dirty="0">
                <a:latin typeface="Times New Roman"/>
                <a:cs typeface="Times New Roman"/>
              </a:rPr>
              <a:t>более глубоких нарушениях памяти </a:t>
            </a:r>
            <a:r>
              <a:rPr sz="1200" dirty="0">
                <a:latin typeface="Times New Roman"/>
                <a:cs typeface="Times New Roman"/>
              </a:rPr>
              <a:t>у </a:t>
            </a:r>
            <a:r>
              <a:rPr sz="1200" spc="-5" dirty="0">
                <a:latin typeface="Times New Roman"/>
                <a:cs typeface="Times New Roman"/>
              </a:rPr>
              <a:t>больных  эпилепсией кривая запоминания более</a:t>
            </a:r>
            <a:r>
              <a:rPr sz="1200" spc="30" dirty="0">
                <a:latin typeface="Times New Roman"/>
                <a:cs typeface="Times New Roman"/>
              </a:rPr>
              <a:t> </a:t>
            </a:r>
            <a:r>
              <a:rPr sz="1200" spc="-5" dirty="0">
                <a:latin typeface="Times New Roman"/>
                <a:cs typeface="Times New Roman"/>
              </a:rPr>
              <a:t>пологая.</a:t>
            </a:r>
            <a:endParaRPr sz="1200">
              <a:latin typeface="Times New Roman"/>
              <a:cs typeface="Times New Roman"/>
            </a:endParaRPr>
          </a:p>
          <a:p>
            <a:pPr marL="12700" marR="5080" indent="494030" algn="just">
              <a:lnSpc>
                <a:spcPct val="110000"/>
              </a:lnSpc>
              <a:spcBef>
                <a:spcPts val="5"/>
              </a:spcBef>
            </a:pPr>
            <a:r>
              <a:rPr sz="1200" dirty="0">
                <a:latin typeface="Times New Roman"/>
                <a:cs typeface="Times New Roman"/>
              </a:rPr>
              <a:t>В </a:t>
            </a:r>
            <a:r>
              <a:rPr sz="1200" spc="-5" dirty="0">
                <a:latin typeface="Times New Roman"/>
                <a:cs typeface="Times New Roman"/>
              </a:rPr>
              <a:t>структуре </a:t>
            </a:r>
            <a:r>
              <a:rPr sz="1200" i="1" spc="-5" dirty="0">
                <a:latin typeface="Times New Roman"/>
                <a:cs typeface="Times New Roman"/>
              </a:rPr>
              <a:t>мышления </a:t>
            </a:r>
            <a:r>
              <a:rPr sz="1200" spc="-5" dirty="0">
                <a:latin typeface="Times New Roman"/>
                <a:cs typeface="Times New Roman"/>
              </a:rPr>
              <a:t>выявляются снижение темпа ассоциативного процесса,  шаблонность ассоциаций; снижение уровня обобщения; склонность актуализировать </a:t>
            </a:r>
            <a:r>
              <a:rPr sz="1200" dirty="0">
                <a:latin typeface="Times New Roman"/>
                <a:cs typeface="Times New Roman"/>
              </a:rPr>
              <a:t>в  </a:t>
            </a:r>
            <a:r>
              <a:rPr sz="1200" spc="-5" dirty="0">
                <a:latin typeface="Times New Roman"/>
                <a:cs typeface="Times New Roman"/>
              </a:rPr>
              <a:t>качестве опорных при обобщении конкретные ситуационные </a:t>
            </a:r>
            <a:r>
              <a:rPr sz="1200" dirty="0">
                <a:latin typeface="Times New Roman"/>
                <a:cs typeface="Times New Roman"/>
              </a:rPr>
              <a:t>и </a:t>
            </a:r>
            <a:r>
              <a:rPr sz="1200" spc="-5" dirty="0">
                <a:latin typeface="Times New Roman"/>
                <a:cs typeface="Times New Roman"/>
              </a:rPr>
              <a:t>личностно-значимые  признаки. Типичный стиль выполнения мыслительной задачи </a:t>
            </a:r>
            <a:r>
              <a:rPr sz="1200" dirty="0">
                <a:latin typeface="Times New Roman"/>
                <a:cs typeface="Times New Roman"/>
              </a:rPr>
              <a:t>—</a:t>
            </a:r>
            <a:r>
              <a:rPr sz="1200" spc="50" dirty="0">
                <a:latin typeface="Times New Roman"/>
                <a:cs typeface="Times New Roman"/>
              </a:rPr>
              <a:t> </a:t>
            </a:r>
            <a:r>
              <a:rPr sz="1200" spc="-5" dirty="0">
                <a:latin typeface="Times New Roman"/>
                <a:cs typeface="Times New Roman"/>
              </a:rPr>
              <a:t>функционально-</a:t>
            </a:r>
            <a:endParaRPr sz="1200">
              <a:latin typeface="Times New Roman"/>
              <a:cs typeface="Times New Roman"/>
            </a:endParaRPr>
          </a:p>
        </p:txBody>
      </p:sp>
      <p:sp>
        <p:nvSpPr>
          <p:cNvPr id="7" name="object 7"/>
          <p:cNvSpPr txBox="1"/>
          <p:nvPr/>
        </p:nvSpPr>
        <p:spPr>
          <a:xfrm>
            <a:off x="1043939" y="4826009"/>
            <a:ext cx="6021070" cy="391160"/>
          </a:xfrm>
          <a:prstGeom prst="rect">
            <a:avLst/>
          </a:prstGeom>
        </p:spPr>
        <p:txBody>
          <a:bodyPr vert="horz" wrap="square" lIns="0" tIns="12700" rIns="0" bIns="0" rtlCol="0">
            <a:spAutoFit/>
          </a:bodyPr>
          <a:lstStyle/>
          <a:p>
            <a:pPr marL="38100">
              <a:lnSpc>
                <a:spcPct val="100000"/>
              </a:lnSpc>
              <a:spcBef>
                <a:spcPts val="100"/>
              </a:spcBef>
              <a:tabLst>
                <a:tab pos="1336040" algn="l"/>
                <a:tab pos="2290445" algn="l"/>
                <a:tab pos="3266440" algn="l"/>
                <a:tab pos="4138929" algn="l"/>
                <a:tab pos="4932680" algn="l"/>
                <a:tab pos="5237480" algn="l"/>
              </a:tabLst>
            </a:pPr>
            <a:r>
              <a:rPr sz="1200" spc="-5" dirty="0">
                <a:latin typeface="Times New Roman"/>
                <a:cs typeface="Times New Roman"/>
              </a:rPr>
              <a:t>эгоцентрический.	Отмечаются	</a:t>
            </a:r>
            <a:r>
              <a:rPr sz="1200" spc="-225" dirty="0">
                <a:latin typeface="Times New Roman"/>
                <a:cs typeface="Times New Roman"/>
              </a:rPr>
              <a:t>выражен</a:t>
            </a:r>
            <a:r>
              <a:rPr sz="3600" spc="-337" baseline="-16203" dirty="0">
                <a:latin typeface="Cambria"/>
                <a:cs typeface="Cambria"/>
              </a:rPr>
              <a:t>1</a:t>
            </a:r>
            <a:r>
              <a:rPr sz="1200" spc="-225" dirty="0">
                <a:latin typeface="Times New Roman"/>
                <a:cs typeface="Times New Roman"/>
              </a:rPr>
              <a:t>ны</a:t>
            </a:r>
            <a:r>
              <a:rPr sz="3600" spc="-337" baseline="-16203" dirty="0">
                <a:latin typeface="Cambria"/>
                <a:cs typeface="Cambria"/>
              </a:rPr>
              <a:t>1</a:t>
            </a:r>
            <a:r>
              <a:rPr sz="1200" spc="-225" dirty="0">
                <a:latin typeface="Times New Roman"/>
                <a:cs typeface="Times New Roman"/>
              </a:rPr>
              <a:t>е	</a:t>
            </a:r>
            <a:r>
              <a:rPr sz="1200" spc="-5" dirty="0">
                <a:latin typeface="Times New Roman"/>
                <a:cs typeface="Times New Roman"/>
              </a:rPr>
              <a:t>нарушения	динамики	</a:t>
            </a:r>
            <a:r>
              <a:rPr sz="1200" dirty="0">
                <a:latin typeface="Times New Roman"/>
                <a:cs typeface="Times New Roman"/>
              </a:rPr>
              <a:t>—	</a:t>
            </a:r>
            <a:r>
              <a:rPr sz="1200" spc="-5" dirty="0">
                <a:latin typeface="Times New Roman"/>
                <a:cs typeface="Times New Roman"/>
              </a:rPr>
              <a:t>инертность</a:t>
            </a:r>
            <a:endParaRPr sz="1200">
              <a:latin typeface="Times New Roman"/>
              <a:cs typeface="Times New Roman"/>
            </a:endParaRPr>
          </a:p>
        </p:txBody>
      </p:sp>
      <p:sp>
        <p:nvSpPr>
          <p:cNvPr id="8" name="object 8"/>
          <p:cNvSpPr txBox="1"/>
          <p:nvPr/>
        </p:nvSpPr>
        <p:spPr>
          <a:xfrm>
            <a:off x="1069339" y="5160019"/>
            <a:ext cx="5963920" cy="4455160"/>
          </a:xfrm>
          <a:prstGeom prst="rect">
            <a:avLst/>
          </a:prstGeom>
        </p:spPr>
        <p:txBody>
          <a:bodyPr vert="horz" wrap="square" lIns="0" tIns="13335" rIns="0" bIns="0" rtlCol="0">
            <a:spAutoFit/>
          </a:bodyPr>
          <a:lstStyle/>
          <a:p>
            <a:pPr marL="12700" marR="8255" algn="just">
              <a:lnSpc>
                <a:spcPct val="110100"/>
              </a:lnSpc>
              <a:spcBef>
                <a:spcPts val="105"/>
              </a:spcBef>
            </a:pPr>
            <a:r>
              <a:rPr sz="1200" spc="-5" dirty="0">
                <a:latin typeface="Times New Roman"/>
                <a:cs typeface="Times New Roman"/>
              </a:rPr>
              <a:t>мышления, склонность </a:t>
            </a:r>
            <a:r>
              <a:rPr sz="1200" dirty="0">
                <a:latin typeface="Times New Roman"/>
                <a:cs typeface="Times New Roman"/>
              </a:rPr>
              <a:t>к </a:t>
            </a:r>
            <a:r>
              <a:rPr sz="1200" spc="-5" dirty="0">
                <a:latin typeface="Times New Roman"/>
                <a:cs typeface="Times New Roman"/>
              </a:rPr>
              <a:t>детализации </a:t>
            </a:r>
            <a:r>
              <a:rPr sz="1200" dirty="0">
                <a:latin typeface="Times New Roman"/>
                <a:cs typeface="Times New Roman"/>
              </a:rPr>
              <a:t>и </a:t>
            </a:r>
            <a:r>
              <a:rPr sz="1200" spc="-5" dirty="0">
                <a:latin typeface="Times New Roman"/>
                <a:cs typeface="Times New Roman"/>
              </a:rPr>
              <a:t>персеверациям. Выявляются также нарушение  критичности мышления, выраженный эгоцентризм суждений. Иногда отмечается  специфическое резонерство, возникающее по бытовым, личностно-значимым основаниям,  часто имеющее оттенок морализации, не сопровождающееся нарушением  целенаправленности</a:t>
            </a:r>
            <a:r>
              <a:rPr sz="1200" spc="10" dirty="0">
                <a:latin typeface="Times New Roman"/>
                <a:cs typeface="Times New Roman"/>
              </a:rPr>
              <a:t> </a:t>
            </a:r>
            <a:r>
              <a:rPr sz="1200" spc="-5" dirty="0">
                <a:latin typeface="Times New Roman"/>
                <a:cs typeface="Times New Roman"/>
              </a:rPr>
              <a:t>суждений.</a:t>
            </a:r>
            <a:endParaRPr sz="1200">
              <a:latin typeface="Times New Roman"/>
              <a:cs typeface="Times New Roman"/>
            </a:endParaRPr>
          </a:p>
          <a:p>
            <a:pPr marL="12700" marR="5080" indent="444500" algn="just">
              <a:lnSpc>
                <a:spcPct val="110100"/>
              </a:lnSpc>
              <a:spcBef>
                <a:spcPts val="5"/>
              </a:spcBef>
            </a:pPr>
            <a:r>
              <a:rPr sz="1200" spc="-5" dirty="0">
                <a:latin typeface="Times New Roman"/>
                <a:cs typeface="Times New Roman"/>
              </a:rPr>
              <a:t>Обнаруживаемая при исследовании больных эпилепсией инертность протекания  ассоциативных процессов характеризует их мышление как </a:t>
            </a:r>
            <a:r>
              <a:rPr sz="1200" i="1" spc="-5" dirty="0">
                <a:latin typeface="Times New Roman"/>
                <a:cs typeface="Times New Roman"/>
              </a:rPr>
              <a:t>тугоподвижное, вязкое</a:t>
            </a:r>
            <a:r>
              <a:rPr sz="1200" spc="-5" dirty="0">
                <a:latin typeface="Times New Roman"/>
                <a:cs typeface="Times New Roman"/>
              </a:rPr>
              <a:t>. Эти  особенности отмечаются </a:t>
            </a:r>
            <a:r>
              <a:rPr sz="1200" dirty="0">
                <a:latin typeface="Times New Roman"/>
                <a:cs typeface="Times New Roman"/>
              </a:rPr>
              <a:t>и в </a:t>
            </a:r>
            <a:r>
              <a:rPr sz="1200" spc="-5" dirty="0">
                <a:latin typeface="Times New Roman"/>
                <a:cs typeface="Times New Roman"/>
              </a:rPr>
              <a:t>произвольной речи больных: они «топчутся» на месте, не  могут отвлечься </a:t>
            </a:r>
            <a:r>
              <a:rPr sz="1200" dirty="0">
                <a:latin typeface="Times New Roman"/>
                <a:cs typeface="Times New Roman"/>
              </a:rPr>
              <a:t>от </a:t>
            </a:r>
            <a:r>
              <a:rPr sz="1200" spc="-5" dirty="0">
                <a:latin typeface="Times New Roman"/>
                <a:cs typeface="Times New Roman"/>
              </a:rPr>
              <a:t>второстепенных, малосущественных деталей. </a:t>
            </a:r>
            <a:r>
              <a:rPr sz="1200" dirty="0">
                <a:latin typeface="Times New Roman"/>
                <a:cs typeface="Times New Roman"/>
              </a:rPr>
              <a:t>Но </a:t>
            </a:r>
            <a:r>
              <a:rPr sz="1200" spc="-5" dirty="0">
                <a:latin typeface="Times New Roman"/>
                <a:cs typeface="Times New Roman"/>
              </a:rPr>
              <a:t>при этом цель  высказывания больным не теряется. Инертность, вязкость мышления больных эпилепсией  отчетливо проступает </a:t>
            </a:r>
            <a:r>
              <a:rPr sz="1200" dirty="0">
                <a:latin typeface="Times New Roman"/>
                <a:cs typeface="Times New Roman"/>
              </a:rPr>
              <a:t>в </a:t>
            </a:r>
            <a:r>
              <a:rPr sz="1200" spc="-5" dirty="0">
                <a:latin typeface="Times New Roman"/>
                <a:cs typeface="Times New Roman"/>
              </a:rPr>
              <a:t>словесном эксперименте. </a:t>
            </a:r>
            <a:r>
              <a:rPr sz="1200" dirty="0">
                <a:latin typeface="Times New Roman"/>
                <a:cs typeface="Times New Roman"/>
              </a:rPr>
              <a:t>Об </a:t>
            </a:r>
            <a:r>
              <a:rPr sz="1200" spc="-5" dirty="0">
                <a:latin typeface="Times New Roman"/>
                <a:cs typeface="Times New Roman"/>
              </a:rPr>
              <a:t>этом </a:t>
            </a:r>
            <a:r>
              <a:rPr sz="1200" dirty="0">
                <a:latin typeface="Times New Roman"/>
                <a:cs typeface="Times New Roman"/>
              </a:rPr>
              <a:t>свидетельствуют </a:t>
            </a:r>
            <a:r>
              <a:rPr sz="1200" spc="-5" dirty="0">
                <a:latin typeface="Times New Roman"/>
                <a:cs typeface="Times New Roman"/>
              </a:rPr>
              <a:t>увеличение  латентного периода, частые эхолалические реакции, однообразное повторение одних </a:t>
            </a:r>
            <a:r>
              <a:rPr sz="1200" dirty="0">
                <a:latin typeface="Times New Roman"/>
                <a:cs typeface="Times New Roman"/>
              </a:rPr>
              <a:t>и </a:t>
            </a:r>
            <a:r>
              <a:rPr sz="1200" spc="-5" dirty="0">
                <a:latin typeface="Times New Roman"/>
                <a:cs typeface="Times New Roman"/>
              </a:rPr>
              <a:t>тех  </a:t>
            </a:r>
            <a:r>
              <a:rPr sz="1200" dirty="0">
                <a:latin typeface="Times New Roman"/>
                <a:cs typeface="Times New Roman"/>
              </a:rPr>
              <a:t>же </a:t>
            </a:r>
            <a:r>
              <a:rPr sz="1200" spc="-5" dirty="0">
                <a:latin typeface="Times New Roman"/>
                <a:cs typeface="Times New Roman"/>
              </a:rPr>
              <a:t>ответов. Часто на слова-раздражители больные отвечают стереотипными рядами слов  либо называют слова из своего профессионального обихода, иногда </a:t>
            </a:r>
            <a:r>
              <a:rPr sz="1200" dirty="0">
                <a:latin typeface="Times New Roman"/>
                <a:cs typeface="Times New Roman"/>
              </a:rPr>
              <a:t>в </a:t>
            </a:r>
            <a:r>
              <a:rPr sz="1200" spc="-5" dirty="0">
                <a:latin typeface="Times New Roman"/>
                <a:cs typeface="Times New Roman"/>
              </a:rPr>
              <a:t>качестве ответной  реакции подбирают прилагательные, обозначающие цвет данного предмета. Иногда  ответные слова относятся </a:t>
            </a:r>
            <a:r>
              <a:rPr sz="1200" dirty="0">
                <a:latin typeface="Times New Roman"/>
                <a:cs typeface="Times New Roman"/>
              </a:rPr>
              <a:t>к </a:t>
            </a:r>
            <a:r>
              <a:rPr sz="1200" spc="-5" dirty="0">
                <a:latin typeface="Times New Roman"/>
                <a:cs typeface="Times New Roman"/>
              </a:rPr>
              <a:t>предыдущим словам-раздражителям («запаздывающие»  речевые реакции). Включение себя </a:t>
            </a:r>
            <a:r>
              <a:rPr sz="1200" dirty="0">
                <a:latin typeface="Times New Roman"/>
                <a:cs typeface="Times New Roman"/>
              </a:rPr>
              <a:t>в </a:t>
            </a:r>
            <a:r>
              <a:rPr sz="1200" spc="-5" dirty="0">
                <a:latin typeface="Times New Roman"/>
                <a:cs typeface="Times New Roman"/>
              </a:rPr>
              <a:t>описываемую ситуацию рассматривается как  признак преобладания конкретных представлений </a:t>
            </a:r>
            <a:r>
              <a:rPr sz="1200" dirty="0">
                <a:latin typeface="Times New Roman"/>
                <a:cs typeface="Times New Roman"/>
              </a:rPr>
              <a:t>в </a:t>
            </a:r>
            <a:r>
              <a:rPr sz="1200" spc="-5" dirty="0">
                <a:latin typeface="Times New Roman"/>
                <a:cs typeface="Times New Roman"/>
              </a:rPr>
              <a:t>мышлении больных эпилепсией,  недостаточности </a:t>
            </a:r>
            <a:r>
              <a:rPr sz="1200" dirty="0">
                <a:latin typeface="Times New Roman"/>
                <a:cs typeface="Times New Roman"/>
              </a:rPr>
              <a:t>в </a:t>
            </a:r>
            <a:r>
              <a:rPr sz="1200" spc="-5" dirty="0">
                <a:latin typeface="Times New Roman"/>
                <a:cs typeface="Times New Roman"/>
              </a:rPr>
              <a:t>осмыслении условного характера задания, как проявление  эгоцентрических</a:t>
            </a:r>
            <a:r>
              <a:rPr sz="1200" dirty="0">
                <a:latin typeface="Times New Roman"/>
                <a:cs typeface="Times New Roman"/>
              </a:rPr>
              <a:t> </a:t>
            </a:r>
            <a:r>
              <a:rPr sz="1200" spc="-5" dirty="0">
                <a:latin typeface="Times New Roman"/>
                <a:cs typeface="Times New Roman"/>
              </a:rPr>
              <a:t>тенденций.</a:t>
            </a:r>
            <a:endParaRPr sz="1200">
              <a:latin typeface="Times New Roman"/>
              <a:cs typeface="Times New Roman"/>
            </a:endParaRPr>
          </a:p>
          <a:p>
            <a:pPr marL="12700" marR="8255" indent="299720" algn="just">
              <a:lnSpc>
                <a:spcPts val="1590"/>
              </a:lnSpc>
              <a:spcBef>
                <a:spcPts val="65"/>
              </a:spcBef>
            </a:pPr>
            <a:r>
              <a:rPr sz="1200" dirty="0">
                <a:latin typeface="Times New Roman"/>
                <a:cs typeface="Times New Roman"/>
              </a:rPr>
              <a:t>Уже в </a:t>
            </a:r>
            <a:r>
              <a:rPr sz="1200" spc="-5" dirty="0">
                <a:latin typeface="Times New Roman"/>
                <a:cs typeface="Times New Roman"/>
              </a:rPr>
              <a:t>обычной беседе больные эпилепсией обнаруживают склонность </a:t>
            </a:r>
            <a:r>
              <a:rPr sz="1200" dirty="0">
                <a:latin typeface="Times New Roman"/>
                <a:cs typeface="Times New Roman"/>
              </a:rPr>
              <a:t>к </a:t>
            </a:r>
            <a:r>
              <a:rPr sz="1200" spc="-5" dirty="0">
                <a:latin typeface="Times New Roman"/>
                <a:cs typeface="Times New Roman"/>
              </a:rPr>
              <a:t>чрезмерной  обстоятельности,</a:t>
            </a:r>
            <a:r>
              <a:rPr sz="1200" spc="130" dirty="0">
                <a:latin typeface="Times New Roman"/>
                <a:cs typeface="Times New Roman"/>
              </a:rPr>
              <a:t> </a:t>
            </a:r>
            <a:r>
              <a:rPr sz="1200" spc="-5" dirty="0">
                <a:latin typeface="Times New Roman"/>
                <a:cs typeface="Times New Roman"/>
              </a:rPr>
              <a:t>детализации.</a:t>
            </a:r>
            <a:r>
              <a:rPr sz="1200" spc="135" dirty="0">
                <a:latin typeface="Times New Roman"/>
                <a:cs typeface="Times New Roman"/>
              </a:rPr>
              <a:t> </a:t>
            </a:r>
            <a:r>
              <a:rPr sz="1200" spc="-5" dirty="0">
                <a:latin typeface="Times New Roman"/>
                <a:cs typeface="Times New Roman"/>
              </a:rPr>
              <a:t>Еще</a:t>
            </a:r>
            <a:r>
              <a:rPr sz="1200" spc="135" dirty="0">
                <a:latin typeface="Times New Roman"/>
                <a:cs typeface="Times New Roman"/>
              </a:rPr>
              <a:t> </a:t>
            </a:r>
            <a:r>
              <a:rPr sz="1200" spc="-5" dirty="0">
                <a:latin typeface="Times New Roman"/>
                <a:cs typeface="Times New Roman"/>
              </a:rPr>
              <a:t>больше</a:t>
            </a:r>
            <a:r>
              <a:rPr sz="1200" spc="125" dirty="0">
                <a:latin typeface="Times New Roman"/>
                <a:cs typeface="Times New Roman"/>
              </a:rPr>
              <a:t> </a:t>
            </a:r>
            <a:r>
              <a:rPr sz="1200" spc="-5" dirty="0">
                <a:latin typeface="Times New Roman"/>
                <a:cs typeface="Times New Roman"/>
              </a:rPr>
              <a:t>эти</a:t>
            </a:r>
            <a:r>
              <a:rPr sz="1200" spc="135" dirty="0">
                <a:latin typeface="Times New Roman"/>
                <a:cs typeface="Times New Roman"/>
              </a:rPr>
              <a:t> </a:t>
            </a:r>
            <a:r>
              <a:rPr sz="1200" spc="-5" dirty="0">
                <a:latin typeface="Times New Roman"/>
                <a:cs typeface="Times New Roman"/>
              </a:rPr>
              <a:t>особенности</a:t>
            </a:r>
            <a:r>
              <a:rPr sz="1200" spc="145" dirty="0">
                <a:latin typeface="Times New Roman"/>
                <a:cs typeface="Times New Roman"/>
              </a:rPr>
              <a:t> </a:t>
            </a:r>
            <a:r>
              <a:rPr sz="1200" spc="-5" dirty="0">
                <a:latin typeface="Times New Roman"/>
                <a:cs typeface="Times New Roman"/>
              </a:rPr>
              <a:t>эпилептического</a:t>
            </a:r>
            <a:r>
              <a:rPr sz="1200" spc="135" dirty="0">
                <a:latin typeface="Times New Roman"/>
                <a:cs typeface="Times New Roman"/>
              </a:rPr>
              <a:t> </a:t>
            </a:r>
            <a:r>
              <a:rPr sz="1200" spc="-5" dirty="0">
                <a:latin typeface="Times New Roman"/>
                <a:cs typeface="Times New Roman"/>
              </a:rPr>
              <a:t>мышления</a:t>
            </a:r>
            <a:endParaRPr sz="1200">
              <a:latin typeface="Times New Roman"/>
              <a:cs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69339" y="415299"/>
            <a:ext cx="5963285" cy="3764279"/>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12</a:t>
            </a:r>
            <a:endParaRPr sz="1100">
              <a:latin typeface="Calibri"/>
              <a:cs typeface="Calibri"/>
            </a:endParaRPr>
          </a:p>
          <a:p>
            <a:pPr>
              <a:lnSpc>
                <a:spcPct val="100000"/>
              </a:lnSpc>
              <a:spcBef>
                <a:spcPts val="10"/>
              </a:spcBef>
            </a:pPr>
            <a:endParaRPr sz="950">
              <a:latin typeface="Calibri"/>
              <a:cs typeface="Calibri"/>
            </a:endParaRPr>
          </a:p>
          <a:p>
            <a:pPr marL="12700" marR="9525" algn="just">
              <a:lnSpc>
                <a:spcPct val="110400"/>
              </a:lnSpc>
            </a:pPr>
            <a:r>
              <a:rPr sz="1200" spc="-5" dirty="0">
                <a:latin typeface="Times New Roman"/>
                <a:cs typeface="Times New Roman"/>
              </a:rPr>
              <a:t>выступают при описании больными сложного рисунка или при пересказе текста: больные  подмечают совершенно несущественные детали, фиксируют на них свое</a:t>
            </a:r>
            <a:r>
              <a:rPr sz="1200" spc="65" dirty="0">
                <a:latin typeface="Times New Roman"/>
                <a:cs typeface="Times New Roman"/>
              </a:rPr>
              <a:t> </a:t>
            </a:r>
            <a:r>
              <a:rPr sz="1200" spc="-5" dirty="0">
                <a:latin typeface="Times New Roman"/>
                <a:cs typeface="Times New Roman"/>
              </a:rPr>
              <a:t>внимание.</a:t>
            </a:r>
            <a:endParaRPr sz="1200">
              <a:latin typeface="Times New Roman"/>
              <a:cs typeface="Times New Roman"/>
            </a:endParaRPr>
          </a:p>
          <a:p>
            <a:pPr marL="12700" indent="416559" algn="just">
              <a:lnSpc>
                <a:spcPct val="100000"/>
              </a:lnSpc>
              <a:spcBef>
                <a:spcPts val="140"/>
              </a:spcBef>
            </a:pPr>
            <a:r>
              <a:rPr sz="1200" spc="-5" dirty="0">
                <a:latin typeface="Times New Roman"/>
                <a:cs typeface="Times New Roman"/>
              </a:rPr>
              <a:t>Затруднения</a:t>
            </a:r>
            <a:r>
              <a:rPr sz="1200" spc="185" dirty="0">
                <a:latin typeface="Times New Roman"/>
                <a:cs typeface="Times New Roman"/>
              </a:rPr>
              <a:t> </a:t>
            </a:r>
            <a:r>
              <a:rPr sz="1200" dirty="0">
                <a:latin typeface="Times New Roman"/>
                <a:cs typeface="Times New Roman"/>
              </a:rPr>
              <a:t>в</a:t>
            </a:r>
            <a:r>
              <a:rPr sz="1200" spc="165" dirty="0">
                <a:latin typeface="Times New Roman"/>
                <a:cs typeface="Times New Roman"/>
              </a:rPr>
              <a:t> </a:t>
            </a:r>
            <a:r>
              <a:rPr sz="1200" spc="-5" dirty="0">
                <a:latin typeface="Times New Roman"/>
                <a:cs typeface="Times New Roman"/>
              </a:rPr>
              <a:t>выделении</a:t>
            </a:r>
            <a:r>
              <a:rPr sz="1200" spc="175" dirty="0">
                <a:latin typeface="Times New Roman"/>
                <a:cs typeface="Times New Roman"/>
              </a:rPr>
              <a:t> </a:t>
            </a:r>
            <a:r>
              <a:rPr sz="1200" spc="-5" dirty="0">
                <a:latin typeface="Times New Roman"/>
                <a:cs typeface="Times New Roman"/>
              </a:rPr>
              <a:t>основных</a:t>
            </a:r>
            <a:r>
              <a:rPr sz="1200" spc="170" dirty="0">
                <a:latin typeface="Times New Roman"/>
                <a:cs typeface="Times New Roman"/>
              </a:rPr>
              <a:t> </a:t>
            </a:r>
            <a:r>
              <a:rPr sz="1200" spc="-5" dirty="0">
                <a:latin typeface="Times New Roman"/>
                <a:cs typeface="Times New Roman"/>
              </a:rPr>
              <a:t>признаков</a:t>
            </a:r>
            <a:r>
              <a:rPr sz="1200" spc="190" dirty="0">
                <a:latin typeface="Times New Roman"/>
                <a:cs typeface="Times New Roman"/>
              </a:rPr>
              <a:t> </a:t>
            </a:r>
            <a:r>
              <a:rPr sz="1200" spc="-5" dirty="0">
                <a:latin typeface="Times New Roman"/>
                <a:cs typeface="Times New Roman"/>
              </a:rPr>
              <a:t>предметов</a:t>
            </a:r>
            <a:r>
              <a:rPr sz="1200" spc="175" dirty="0">
                <a:latin typeface="Times New Roman"/>
                <a:cs typeface="Times New Roman"/>
              </a:rPr>
              <a:t> </a:t>
            </a:r>
            <a:r>
              <a:rPr sz="1200" dirty="0">
                <a:latin typeface="Times New Roman"/>
                <a:cs typeface="Times New Roman"/>
              </a:rPr>
              <a:t>и</a:t>
            </a:r>
            <a:r>
              <a:rPr sz="1200" spc="180" dirty="0">
                <a:latin typeface="Times New Roman"/>
                <a:cs typeface="Times New Roman"/>
              </a:rPr>
              <a:t> </a:t>
            </a:r>
            <a:r>
              <a:rPr sz="1200" spc="-5" dirty="0">
                <a:latin typeface="Times New Roman"/>
                <a:cs typeface="Times New Roman"/>
              </a:rPr>
              <a:t>явлений</a:t>
            </a:r>
            <a:r>
              <a:rPr sz="1200" spc="175" dirty="0">
                <a:latin typeface="Times New Roman"/>
                <a:cs typeface="Times New Roman"/>
              </a:rPr>
              <a:t> </a:t>
            </a:r>
            <a:r>
              <a:rPr sz="1200" spc="-5" dirty="0">
                <a:latin typeface="Times New Roman"/>
                <a:cs typeface="Times New Roman"/>
              </a:rPr>
              <a:t>объясняются</a:t>
            </a:r>
            <a:endParaRPr sz="1200">
              <a:latin typeface="Times New Roman"/>
              <a:cs typeface="Times New Roman"/>
            </a:endParaRPr>
          </a:p>
          <a:p>
            <a:pPr marL="12700" marR="7620" algn="just">
              <a:lnSpc>
                <a:spcPct val="110100"/>
              </a:lnSpc>
              <a:spcBef>
                <a:spcPts val="5"/>
              </a:spcBef>
            </a:pPr>
            <a:r>
              <a:rPr sz="1200" spc="-5" dirty="0">
                <a:latin typeface="Times New Roman"/>
                <a:cs typeface="Times New Roman"/>
              </a:rPr>
              <a:t>снижением уровня процессов обобщения </a:t>
            </a:r>
            <a:r>
              <a:rPr sz="1200" dirty="0">
                <a:latin typeface="Times New Roman"/>
                <a:cs typeface="Times New Roman"/>
              </a:rPr>
              <a:t>и </a:t>
            </a:r>
            <a:r>
              <a:rPr sz="1200" spc="-5" dirty="0">
                <a:latin typeface="Times New Roman"/>
                <a:cs typeface="Times New Roman"/>
              </a:rPr>
              <a:t>отвлечения. Больные эпилепсией производят  классификацию по конкретно-ситуационному признаку. При этом можно услышать такие  рассуждения: «морковь, лук, помидор </a:t>
            </a:r>
            <a:r>
              <a:rPr sz="1200" dirty="0">
                <a:latin typeface="Times New Roman"/>
                <a:cs typeface="Times New Roman"/>
              </a:rPr>
              <a:t>— </a:t>
            </a:r>
            <a:r>
              <a:rPr sz="1200" spc="-5" dirty="0">
                <a:latin typeface="Times New Roman"/>
                <a:cs typeface="Times New Roman"/>
              </a:rPr>
              <a:t>это </a:t>
            </a:r>
            <a:r>
              <a:rPr sz="1200" dirty="0">
                <a:latin typeface="Times New Roman"/>
                <a:cs typeface="Times New Roman"/>
              </a:rPr>
              <a:t>я </a:t>
            </a:r>
            <a:r>
              <a:rPr sz="1200" spc="-5" dirty="0">
                <a:latin typeface="Times New Roman"/>
                <a:cs typeface="Times New Roman"/>
              </a:rPr>
              <a:t>всегда </a:t>
            </a:r>
            <a:r>
              <a:rPr sz="1200" dirty="0">
                <a:latin typeface="Times New Roman"/>
                <a:cs typeface="Times New Roman"/>
              </a:rPr>
              <a:t>в </a:t>
            </a:r>
            <a:r>
              <a:rPr sz="1200" spc="-5" dirty="0">
                <a:latin typeface="Times New Roman"/>
                <a:cs typeface="Times New Roman"/>
              </a:rPr>
              <a:t>борщ кладу»; «врач, ребенок,  термометр </a:t>
            </a:r>
            <a:r>
              <a:rPr sz="1200" dirty="0">
                <a:latin typeface="Times New Roman"/>
                <a:cs typeface="Times New Roman"/>
              </a:rPr>
              <a:t>— </a:t>
            </a:r>
            <a:r>
              <a:rPr sz="1200" spc="-5" dirty="0">
                <a:latin typeface="Times New Roman"/>
                <a:cs typeface="Times New Roman"/>
              </a:rPr>
              <a:t>все это </a:t>
            </a:r>
            <a:r>
              <a:rPr sz="1200" dirty="0">
                <a:latin typeface="Times New Roman"/>
                <a:cs typeface="Times New Roman"/>
              </a:rPr>
              <a:t>в </a:t>
            </a:r>
            <a:r>
              <a:rPr sz="1200" spc="-5" dirty="0">
                <a:latin typeface="Times New Roman"/>
                <a:cs typeface="Times New Roman"/>
              </a:rPr>
              <a:t>больнице, </a:t>
            </a:r>
            <a:r>
              <a:rPr sz="1200" dirty="0">
                <a:latin typeface="Times New Roman"/>
                <a:cs typeface="Times New Roman"/>
              </a:rPr>
              <a:t>и </a:t>
            </a:r>
            <a:r>
              <a:rPr sz="1200" spc="-5" dirty="0">
                <a:latin typeface="Times New Roman"/>
                <a:cs typeface="Times New Roman"/>
              </a:rPr>
              <a:t>уборщица </a:t>
            </a:r>
            <a:r>
              <a:rPr sz="1200" dirty="0">
                <a:latin typeface="Times New Roman"/>
                <a:cs typeface="Times New Roman"/>
              </a:rPr>
              <a:t>в </a:t>
            </a:r>
            <a:r>
              <a:rPr sz="1200" spc="-5" dirty="0">
                <a:latin typeface="Times New Roman"/>
                <a:cs typeface="Times New Roman"/>
              </a:rPr>
              <a:t>больнице нужна». </a:t>
            </a:r>
            <a:r>
              <a:rPr sz="1200" dirty="0">
                <a:latin typeface="Times New Roman"/>
                <a:cs typeface="Times New Roman"/>
              </a:rPr>
              <a:t>В </a:t>
            </a:r>
            <a:r>
              <a:rPr sz="1200" spc="-5" dirty="0">
                <a:latin typeface="Times New Roman"/>
                <a:cs typeface="Times New Roman"/>
              </a:rPr>
              <a:t>процессе  классификации образуется несколько мелких, близких по содержанию групп. Например,  выделяется посуда металлическая </a:t>
            </a:r>
            <a:r>
              <a:rPr sz="1200" dirty="0">
                <a:latin typeface="Times New Roman"/>
                <a:cs typeface="Times New Roman"/>
              </a:rPr>
              <a:t>и </a:t>
            </a:r>
            <a:r>
              <a:rPr sz="1200" spc="-5" dirty="0">
                <a:latin typeface="Times New Roman"/>
                <a:cs typeface="Times New Roman"/>
              </a:rPr>
              <a:t>стеклянная, обувь </a:t>
            </a:r>
            <a:r>
              <a:rPr sz="1200" dirty="0">
                <a:latin typeface="Times New Roman"/>
                <a:cs typeface="Times New Roman"/>
              </a:rPr>
              <a:t>и </a:t>
            </a:r>
            <a:r>
              <a:rPr sz="1200" spc="-5" dirty="0">
                <a:latin typeface="Times New Roman"/>
                <a:cs typeface="Times New Roman"/>
              </a:rPr>
              <a:t>головные </a:t>
            </a:r>
            <a:r>
              <a:rPr sz="1200" dirty="0">
                <a:latin typeface="Times New Roman"/>
                <a:cs typeface="Times New Roman"/>
              </a:rPr>
              <a:t>уборы </a:t>
            </a:r>
            <a:r>
              <a:rPr sz="1200" spc="-5" dirty="0">
                <a:latin typeface="Times New Roman"/>
                <a:cs typeface="Times New Roman"/>
              </a:rPr>
              <a:t>образуют  отдельные группы, но не объединяются </a:t>
            </a:r>
            <a:r>
              <a:rPr sz="1200" dirty="0">
                <a:latin typeface="Times New Roman"/>
                <a:cs typeface="Times New Roman"/>
              </a:rPr>
              <a:t>с</a:t>
            </a:r>
            <a:r>
              <a:rPr sz="1200" spc="30" dirty="0">
                <a:latin typeface="Times New Roman"/>
                <a:cs typeface="Times New Roman"/>
              </a:rPr>
              <a:t> </a:t>
            </a:r>
            <a:r>
              <a:rPr sz="1200" spc="-5" dirty="0">
                <a:latin typeface="Times New Roman"/>
                <a:cs typeface="Times New Roman"/>
              </a:rPr>
              <a:t>одеждой.</a:t>
            </a:r>
            <a:endParaRPr sz="1200">
              <a:latin typeface="Times New Roman"/>
              <a:cs typeface="Times New Roman"/>
            </a:endParaRPr>
          </a:p>
          <a:p>
            <a:pPr marL="12700" indent="312420" algn="just">
              <a:lnSpc>
                <a:spcPct val="100000"/>
              </a:lnSpc>
              <a:spcBef>
                <a:spcPts val="140"/>
              </a:spcBef>
            </a:pPr>
            <a:r>
              <a:rPr sz="1200" spc="-5" dirty="0">
                <a:latin typeface="Times New Roman"/>
                <a:cs typeface="Times New Roman"/>
              </a:rPr>
              <a:t>Часто  из-за  наблюдающихся </a:t>
            </a:r>
            <a:r>
              <a:rPr sz="1200" dirty="0">
                <a:latin typeface="Times New Roman"/>
                <a:cs typeface="Times New Roman"/>
              </a:rPr>
              <a:t>у </a:t>
            </a:r>
            <a:r>
              <a:rPr sz="1200" spc="-5" dirty="0">
                <a:latin typeface="Times New Roman"/>
                <a:cs typeface="Times New Roman"/>
              </a:rPr>
              <a:t>больных эпилепсией  пустых </a:t>
            </a:r>
            <a:r>
              <a:rPr sz="1200" spc="155" dirty="0">
                <a:latin typeface="Times New Roman"/>
                <a:cs typeface="Times New Roman"/>
              </a:rPr>
              <a:t> </a:t>
            </a:r>
            <a:r>
              <a:rPr sz="1200" spc="-5" dirty="0">
                <a:latin typeface="Times New Roman"/>
                <a:cs typeface="Times New Roman"/>
              </a:rPr>
              <a:t>рассуждений</a:t>
            </a:r>
            <a:r>
              <a:rPr sz="1200" spc="290" dirty="0">
                <a:latin typeface="Times New Roman"/>
                <a:cs typeface="Times New Roman"/>
              </a:rPr>
              <a:t> </a:t>
            </a:r>
            <a:r>
              <a:rPr sz="1200" spc="-5" dirty="0">
                <a:latin typeface="Times New Roman"/>
                <a:cs typeface="Times New Roman"/>
              </a:rPr>
              <a:t>создается</a:t>
            </a:r>
            <a:endParaRPr sz="1200">
              <a:latin typeface="Times New Roman"/>
              <a:cs typeface="Times New Roman"/>
            </a:endParaRPr>
          </a:p>
          <a:p>
            <a:pPr marL="12700" marR="5080" algn="just">
              <a:lnSpc>
                <a:spcPct val="110000"/>
              </a:lnSpc>
              <a:spcBef>
                <a:spcPts val="5"/>
              </a:spcBef>
            </a:pPr>
            <a:r>
              <a:rPr sz="1200" spc="-5" dirty="0">
                <a:latin typeface="Times New Roman"/>
                <a:cs typeface="Times New Roman"/>
              </a:rPr>
              <a:t>картина своеобразного резонерства, отличающегося </a:t>
            </a:r>
            <a:r>
              <a:rPr sz="1200" dirty="0">
                <a:latin typeface="Times New Roman"/>
                <a:cs typeface="Times New Roman"/>
              </a:rPr>
              <a:t>от </a:t>
            </a:r>
            <a:r>
              <a:rPr sz="1200" spc="-5" dirty="0">
                <a:latin typeface="Times New Roman"/>
                <a:cs typeface="Times New Roman"/>
              </a:rPr>
              <a:t>резонерства при других  заболеваниях, прежде всего </a:t>
            </a:r>
            <a:r>
              <a:rPr sz="1200" dirty="0">
                <a:latin typeface="Times New Roman"/>
                <a:cs typeface="Times New Roman"/>
              </a:rPr>
              <a:t>от </a:t>
            </a:r>
            <a:r>
              <a:rPr sz="1200" spc="-5" dirty="0">
                <a:latin typeface="Times New Roman"/>
                <a:cs typeface="Times New Roman"/>
              </a:rPr>
              <a:t>шизофренического. Резонерство больных эпилепсией  носит характер компенсаторных рассуждений. Его особенности проявляются </a:t>
            </a:r>
            <a:r>
              <a:rPr sz="1200" dirty="0">
                <a:latin typeface="Times New Roman"/>
                <a:cs typeface="Times New Roman"/>
              </a:rPr>
              <a:t>в  </a:t>
            </a:r>
            <a:r>
              <a:rPr sz="1200" spc="-5" dirty="0">
                <a:latin typeface="Times New Roman"/>
                <a:cs typeface="Times New Roman"/>
              </a:rPr>
              <a:t>поучительном, типа сентенций, тоне высказываний, отражающих </a:t>
            </a:r>
            <a:r>
              <a:rPr sz="1200" dirty="0">
                <a:latin typeface="Times New Roman"/>
                <a:cs typeface="Times New Roman"/>
              </a:rPr>
              <a:t>некоторую </a:t>
            </a:r>
            <a:r>
              <a:rPr sz="1200" spc="-5" dirty="0">
                <a:latin typeface="Times New Roman"/>
                <a:cs typeface="Times New Roman"/>
              </a:rPr>
              <a:t>патетичность  </a:t>
            </a:r>
            <a:r>
              <a:rPr sz="1200" dirty="0">
                <a:latin typeface="Times New Roman"/>
                <a:cs typeface="Times New Roman"/>
              </a:rPr>
              <a:t>и </a:t>
            </a:r>
            <a:r>
              <a:rPr sz="1200" spc="-5" dirty="0">
                <a:latin typeface="Times New Roman"/>
                <a:cs typeface="Times New Roman"/>
              </a:rPr>
              <a:t>переоценку собственного жизненного опыта, </a:t>
            </a:r>
            <a:r>
              <a:rPr sz="1200" dirty="0">
                <a:latin typeface="Times New Roman"/>
                <a:cs typeface="Times New Roman"/>
              </a:rPr>
              <a:t>в </a:t>
            </a:r>
            <a:r>
              <a:rPr sz="1200" spc="-5" dirty="0">
                <a:latin typeface="Times New Roman"/>
                <a:cs typeface="Times New Roman"/>
              </a:rPr>
              <a:t>то время как эти высказывания являются  неглубокими,   </a:t>
            </a:r>
            <a:r>
              <a:rPr sz="1200" spc="35" dirty="0">
                <a:latin typeface="Times New Roman"/>
                <a:cs typeface="Times New Roman"/>
              </a:rPr>
              <a:t> </a:t>
            </a:r>
            <a:r>
              <a:rPr sz="1200" spc="-5" dirty="0">
                <a:latin typeface="Times New Roman"/>
                <a:cs typeface="Times New Roman"/>
              </a:rPr>
              <a:t>поверхностными,   </a:t>
            </a:r>
            <a:r>
              <a:rPr sz="1200" spc="35" dirty="0">
                <a:latin typeface="Times New Roman"/>
                <a:cs typeface="Times New Roman"/>
              </a:rPr>
              <a:t> </a:t>
            </a:r>
            <a:r>
              <a:rPr sz="1200" spc="-5" dirty="0">
                <a:latin typeface="Times New Roman"/>
                <a:cs typeface="Times New Roman"/>
              </a:rPr>
              <a:t>бедными   </a:t>
            </a:r>
            <a:r>
              <a:rPr sz="1200" spc="35" dirty="0">
                <a:latin typeface="Times New Roman"/>
                <a:cs typeface="Times New Roman"/>
              </a:rPr>
              <a:t> </a:t>
            </a:r>
            <a:r>
              <a:rPr sz="1200" spc="-5" dirty="0">
                <a:latin typeface="Times New Roman"/>
                <a:cs typeface="Times New Roman"/>
              </a:rPr>
              <a:t>по   </a:t>
            </a:r>
            <a:r>
              <a:rPr sz="1200" spc="25" dirty="0">
                <a:latin typeface="Times New Roman"/>
                <a:cs typeface="Times New Roman"/>
              </a:rPr>
              <a:t> </a:t>
            </a:r>
            <a:r>
              <a:rPr sz="1200" spc="-5" dirty="0">
                <a:latin typeface="Times New Roman"/>
                <a:cs typeface="Times New Roman"/>
              </a:rPr>
              <a:t>содержанию,   </a:t>
            </a:r>
            <a:r>
              <a:rPr sz="1200" spc="35" dirty="0">
                <a:latin typeface="Times New Roman"/>
                <a:cs typeface="Times New Roman"/>
              </a:rPr>
              <a:t> </a:t>
            </a:r>
            <a:r>
              <a:rPr sz="1200" spc="-5" dirty="0">
                <a:latin typeface="Times New Roman"/>
                <a:cs typeface="Times New Roman"/>
              </a:rPr>
              <a:t>содержат   </a:t>
            </a:r>
            <a:r>
              <a:rPr sz="1200" spc="35" dirty="0">
                <a:latin typeface="Times New Roman"/>
                <a:cs typeface="Times New Roman"/>
              </a:rPr>
              <a:t> </a:t>
            </a:r>
            <a:r>
              <a:rPr sz="1200" spc="-5" dirty="0">
                <a:latin typeface="Times New Roman"/>
                <a:cs typeface="Times New Roman"/>
              </a:rPr>
              <a:t>шаблонные,</a:t>
            </a:r>
            <a:endParaRPr sz="1200">
              <a:latin typeface="Times New Roman"/>
              <a:cs typeface="Times New Roman"/>
            </a:endParaRPr>
          </a:p>
        </p:txBody>
      </p:sp>
      <p:sp>
        <p:nvSpPr>
          <p:cNvPr id="3" name="object 3"/>
          <p:cNvSpPr txBox="1"/>
          <p:nvPr/>
        </p:nvSpPr>
        <p:spPr>
          <a:xfrm>
            <a:off x="1069339" y="4155449"/>
            <a:ext cx="5961380" cy="829310"/>
          </a:xfrm>
          <a:prstGeom prst="rect">
            <a:avLst/>
          </a:prstGeom>
        </p:spPr>
        <p:txBody>
          <a:bodyPr vert="horz" wrap="square" lIns="0" tIns="12700" rIns="0" bIns="0" rtlCol="0">
            <a:spAutoFit/>
          </a:bodyPr>
          <a:lstStyle/>
          <a:p>
            <a:pPr marL="12700" marR="8255">
              <a:lnSpc>
                <a:spcPct val="109700"/>
              </a:lnSpc>
              <a:spcBef>
                <a:spcPts val="100"/>
              </a:spcBef>
            </a:pPr>
            <a:r>
              <a:rPr sz="1200" spc="-5" dirty="0">
                <a:latin typeface="Times New Roman"/>
                <a:cs typeface="Times New Roman"/>
              </a:rPr>
              <a:t>банальные ассоциации. Такие резонерские рассуждения всегда приурочены </a:t>
            </a:r>
            <a:r>
              <a:rPr sz="1200" dirty="0">
                <a:latin typeface="Times New Roman"/>
                <a:cs typeface="Times New Roman"/>
              </a:rPr>
              <a:t>к </a:t>
            </a:r>
            <a:r>
              <a:rPr sz="1200" spc="-5" dirty="0">
                <a:latin typeface="Times New Roman"/>
                <a:cs typeface="Times New Roman"/>
              </a:rPr>
              <a:t>конкретной  ситуации, </a:t>
            </a:r>
            <a:r>
              <a:rPr sz="1200" dirty="0">
                <a:latin typeface="Times New Roman"/>
                <a:cs typeface="Times New Roman"/>
              </a:rPr>
              <a:t>от </a:t>
            </a:r>
            <a:r>
              <a:rPr sz="1200" spc="-5" dirty="0">
                <a:latin typeface="Times New Roman"/>
                <a:cs typeface="Times New Roman"/>
              </a:rPr>
              <a:t>которой больному трудно</a:t>
            </a:r>
            <a:r>
              <a:rPr sz="1200" spc="35" dirty="0">
                <a:latin typeface="Times New Roman"/>
                <a:cs typeface="Times New Roman"/>
              </a:rPr>
              <a:t> </a:t>
            </a:r>
            <a:r>
              <a:rPr sz="1200" spc="-5" dirty="0">
                <a:latin typeface="Times New Roman"/>
                <a:cs typeface="Times New Roman"/>
              </a:rPr>
              <a:t>отвлечься.</a:t>
            </a:r>
            <a:endParaRPr sz="1200">
              <a:latin typeface="Times New Roman"/>
              <a:cs typeface="Times New Roman"/>
            </a:endParaRPr>
          </a:p>
          <a:p>
            <a:pPr marL="12700" marR="5080" indent="229870">
              <a:lnSpc>
                <a:spcPct val="109700"/>
              </a:lnSpc>
              <a:spcBef>
                <a:spcPts val="10"/>
              </a:spcBef>
            </a:pPr>
            <a:r>
              <a:rPr sz="1200" spc="-5" dirty="0">
                <a:latin typeface="Times New Roman"/>
                <a:cs typeface="Times New Roman"/>
              </a:rPr>
              <a:t>Следует отметить также непонимание юмора больными эпилепсией. Чувство юмора </a:t>
            </a:r>
            <a:r>
              <a:rPr sz="1200" dirty="0">
                <a:latin typeface="Times New Roman"/>
                <a:cs typeface="Times New Roman"/>
              </a:rPr>
              <a:t>у  </a:t>
            </a:r>
            <a:r>
              <a:rPr sz="1200" spc="-5" dirty="0">
                <a:latin typeface="Times New Roman"/>
                <a:cs typeface="Times New Roman"/>
              </a:rPr>
              <a:t>них</a:t>
            </a:r>
            <a:r>
              <a:rPr sz="1200" spc="50" dirty="0">
                <a:latin typeface="Times New Roman"/>
                <a:cs typeface="Times New Roman"/>
              </a:rPr>
              <a:t> </a:t>
            </a:r>
            <a:r>
              <a:rPr sz="1200" spc="-5" dirty="0">
                <a:latin typeface="Times New Roman"/>
                <a:cs typeface="Times New Roman"/>
              </a:rPr>
              <a:t>тем</a:t>
            </a:r>
            <a:r>
              <a:rPr sz="1200" spc="55" dirty="0">
                <a:latin typeface="Times New Roman"/>
                <a:cs typeface="Times New Roman"/>
              </a:rPr>
              <a:t> </a:t>
            </a:r>
            <a:r>
              <a:rPr sz="1200" spc="-5" dirty="0">
                <a:latin typeface="Times New Roman"/>
                <a:cs typeface="Times New Roman"/>
              </a:rPr>
              <a:t>больше</a:t>
            </a:r>
            <a:r>
              <a:rPr sz="1200" spc="50" dirty="0">
                <a:latin typeface="Times New Roman"/>
                <a:cs typeface="Times New Roman"/>
              </a:rPr>
              <a:t> </a:t>
            </a:r>
            <a:r>
              <a:rPr sz="1200" spc="-5" dirty="0">
                <a:latin typeface="Times New Roman"/>
                <a:cs typeface="Times New Roman"/>
              </a:rPr>
              <a:t>страдает,</a:t>
            </a:r>
            <a:r>
              <a:rPr sz="1200" spc="60" dirty="0">
                <a:latin typeface="Times New Roman"/>
                <a:cs typeface="Times New Roman"/>
              </a:rPr>
              <a:t> </a:t>
            </a:r>
            <a:r>
              <a:rPr sz="1200" spc="-5" dirty="0">
                <a:latin typeface="Times New Roman"/>
                <a:cs typeface="Times New Roman"/>
              </a:rPr>
              <a:t>чем</a:t>
            </a:r>
            <a:r>
              <a:rPr sz="1200" spc="55" dirty="0">
                <a:latin typeface="Times New Roman"/>
                <a:cs typeface="Times New Roman"/>
              </a:rPr>
              <a:t> </a:t>
            </a:r>
            <a:r>
              <a:rPr sz="1200" spc="-5" dirty="0">
                <a:latin typeface="Times New Roman"/>
                <a:cs typeface="Times New Roman"/>
              </a:rPr>
              <a:t>раньше</a:t>
            </a:r>
            <a:r>
              <a:rPr sz="1200" spc="65" dirty="0">
                <a:latin typeface="Times New Roman"/>
                <a:cs typeface="Times New Roman"/>
              </a:rPr>
              <a:t> </a:t>
            </a:r>
            <a:r>
              <a:rPr sz="1200" spc="-5" dirty="0">
                <a:latin typeface="Times New Roman"/>
                <a:cs typeface="Times New Roman"/>
              </a:rPr>
              <a:t>началось</a:t>
            </a:r>
            <a:r>
              <a:rPr sz="1200" spc="60" dirty="0">
                <a:latin typeface="Times New Roman"/>
                <a:cs typeface="Times New Roman"/>
              </a:rPr>
              <a:t> </a:t>
            </a:r>
            <a:r>
              <a:rPr sz="1200" spc="-5" dirty="0">
                <a:latin typeface="Times New Roman"/>
                <a:cs typeface="Times New Roman"/>
              </a:rPr>
              <a:t>заболевание</a:t>
            </a:r>
            <a:r>
              <a:rPr sz="1200" spc="60" dirty="0">
                <a:latin typeface="Times New Roman"/>
                <a:cs typeface="Times New Roman"/>
              </a:rPr>
              <a:t> </a:t>
            </a:r>
            <a:r>
              <a:rPr sz="1200" dirty="0">
                <a:latin typeface="Times New Roman"/>
                <a:cs typeface="Times New Roman"/>
              </a:rPr>
              <a:t>и</a:t>
            </a:r>
            <a:r>
              <a:rPr sz="1200" spc="45" dirty="0">
                <a:latin typeface="Times New Roman"/>
                <a:cs typeface="Times New Roman"/>
              </a:rPr>
              <a:t> </a:t>
            </a:r>
            <a:r>
              <a:rPr sz="1200" spc="-5" dirty="0">
                <a:latin typeface="Times New Roman"/>
                <a:cs typeface="Times New Roman"/>
              </a:rPr>
              <a:t>чем</a:t>
            </a:r>
            <a:r>
              <a:rPr sz="1200" spc="55" dirty="0">
                <a:latin typeface="Times New Roman"/>
                <a:cs typeface="Times New Roman"/>
              </a:rPr>
              <a:t> </a:t>
            </a:r>
            <a:r>
              <a:rPr sz="1200" dirty="0">
                <a:latin typeface="Times New Roman"/>
                <a:cs typeface="Times New Roman"/>
              </a:rPr>
              <a:t>хуже</a:t>
            </a:r>
            <a:r>
              <a:rPr sz="1200" spc="40" dirty="0">
                <a:latin typeface="Times New Roman"/>
                <a:cs typeface="Times New Roman"/>
              </a:rPr>
              <a:t> </a:t>
            </a:r>
            <a:r>
              <a:rPr sz="1200" spc="-5" dirty="0">
                <a:latin typeface="Times New Roman"/>
                <a:cs typeface="Times New Roman"/>
              </a:rPr>
              <a:t>была</a:t>
            </a:r>
            <a:endParaRPr sz="1200">
              <a:latin typeface="Times New Roman"/>
              <a:cs typeface="Times New Roman"/>
            </a:endParaRPr>
          </a:p>
        </p:txBody>
      </p:sp>
      <p:sp>
        <p:nvSpPr>
          <p:cNvPr id="4" name="object 4"/>
          <p:cNvSpPr txBox="1"/>
          <p:nvPr/>
        </p:nvSpPr>
        <p:spPr>
          <a:xfrm>
            <a:off x="1043939" y="4826009"/>
            <a:ext cx="6010275" cy="391160"/>
          </a:xfrm>
          <a:prstGeom prst="rect">
            <a:avLst/>
          </a:prstGeom>
        </p:spPr>
        <p:txBody>
          <a:bodyPr vert="horz" wrap="square" lIns="0" tIns="12700" rIns="0" bIns="0" rtlCol="0">
            <a:spAutoFit/>
          </a:bodyPr>
          <a:lstStyle/>
          <a:p>
            <a:pPr marL="38100">
              <a:lnSpc>
                <a:spcPct val="100000"/>
              </a:lnSpc>
              <a:spcBef>
                <a:spcPts val="100"/>
              </a:spcBef>
              <a:tabLst>
                <a:tab pos="1044575" algn="l"/>
                <a:tab pos="1245870" algn="l"/>
                <a:tab pos="1824989" algn="l"/>
                <a:tab pos="3409315" algn="l"/>
                <a:tab pos="4200525" algn="l"/>
                <a:tab pos="5082540" algn="l"/>
                <a:tab pos="5903595" algn="l"/>
              </a:tabLst>
            </a:pPr>
            <a:r>
              <a:rPr sz="1200" spc="-5" dirty="0">
                <a:latin typeface="Times New Roman"/>
                <a:cs typeface="Times New Roman"/>
              </a:rPr>
              <a:t>успеваемость	</a:t>
            </a:r>
            <a:r>
              <a:rPr sz="1200" dirty="0">
                <a:latin typeface="Times New Roman"/>
                <a:cs typeface="Times New Roman"/>
              </a:rPr>
              <a:t>в	</a:t>
            </a:r>
            <a:r>
              <a:rPr sz="1200" spc="-5" dirty="0">
                <a:latin typeface="Times New Roman"/>
                <a:cs typeface="Times New Roman"/>
              </a:rPr>
              <a:t>школе.	Непонимание  </a:t>
            </a:r>
            <a:r>
              <a:rPr sz="1200" spc="60" dirty="0">
                <a:latin typeface="Times New Roman"/>
                <a:cs typeface="Times New Roman"/>
              </a:rPr>
              <a:t> </a:t>
            </a:r>
            <a:r>
              <a:rPr sz="3600" spc="-555" baseline="-16203" dirty="0">
                <a:latin typeface="Cambria"/>
                <a:cs typeface="Cambria"/>
              </a:rPr>
              <a:t>1</a:t>
            </a:r>
            <a:r>
              <a:rPr sz="1200" spc="-370" dirty="0">
                <a:latin typeface="Times New Roman"/>
                <a:cs typeface="Times New Roman"/>
              </a:rPr>
              <a:t>юм</a:t>
            </a:r>
            <a:r>
              <a:rPr sz="3600" spc="-555" baseline="-16203" dirty="0">
                <a:latin typeface="Cambria"/>
                <a:cs typeface="Cambria"/>
              </a:rPr>
              <a:t>2</a:t>
            </a:r>
            <a:r>
              <a:rPr sz="1200" spc="-370" dirty="0">
                <a:latin typeface="Times New Roman"/>
                <a:cs typeface="Times New Roman"/>
              </a:rPr>
              <a:t>ора	</a:t>
            </a:r>
            <a:r>
              <a:rPr sz="1200" spc="-5" dirty="0">
                <a:latin typeface="Times New Roman"/>
                <a:cs typeface="Times New Roman"/>
              </a:rPr>
              <a:t>больными	эпилепсией	связывают	</a:t>
            </a:r>
            <a:r>
              <a:rPr sz="1200" dirty="0">
                <a:latin typeface="Times New Roman"/>
                <a:cs typeface="Times New Roman"/>
              </a:rPr>
              <a:t>с</a:t>
            </a:r>
            <a:endParaRPr sz="1200">
              <a:latin typeface="Times New Roman"/>
              <a:cs typeface="Times New Roman"/>
            </a:endParaRPr>
          </a:p>
        </p:txBody>
      </p:sp>
      <p:sp>
        <p:nvSpPr>
          <p:cNvPr id="5" name="object 5"/>
          <p:cNvSpPr txBox="1"/>
          <p:nvPr/>
        </p:nvSpPr>
        <p:spPr>
          <a:xfrm>
            <a:off x="1069339" y="5160019"/>
            <a:ext cx="5962650" cy="4655820"/>
          </a:xfrm>
          <a:prstGeom prst="rect">
            <a:avLst/>
          </a:prstGeom>
        </p:spPr>
        <p:txBody>
          <a:bodyPr vert="horz" wrap="square" lIns="0" tIns="12700" rIns="0" bIns="0" rtlCol="0">
            <a:spAutoFit/>
          </a:bodyPr>
          <a:lstStyle/>
          <a:p>
            <a:pPr marL="12700" marR="5080" algn="just">
              <a:lnSpc>
                <a:spcPct val="110400"/>
              </a:lnSpc>
              <a:spcBef>
                <a:spcPts val="100"/>
              </a:spcBef>
            </a:pPr>
            <a:r>
              <a:rPr sz="1200" spc="-5" dirty="0">
                <a:latin typeface="Times New Roman"/>
                <a:cs typeface="Times New Roman"/>
              </a:rPr>
              <a:t>тугодумием, склонностью </a:t>
            </a:r>
            <a:r>
              <a:rPr sz="1200" dirty="0">
                <a:latin typeface="Times New Roman"/>
                <a:cs typeface="Times New Roman"/>
              </a:rPr>
              <a:t>к </a:t>
            </a:r>
            <a:r>
              <a:rPr sz="1200" spc="-5" dirty="0">
                <a:latin typeface="Times New Roman"/>
                <a:cs typeface="Times New Roman"/>
              </a:rPr>
              <a:t>резонерству, </a:t>
            </a:r>
            <a:r>
              <a:rPr sz="1200" dirty="0">
                <a:latin typeface="Times New Roman"/>
                <a:cs typeface="Times New Roman"/>
              </a:rPr>
              <a:t>с затруднениями в </a:t>
            </a:r>
            <a:r>
              <a:rPr sz="1200" spc="-5" dirty="0">
                <a:latin typeface="Times New Roman"/>
                <a:cs typeface="Times New Roman"/>
              </a:rPr>
              <a:t>выделении существенного </a:t>
            </a:r>
            <a:r>
              <a:rPr sz="1200" dirty="0">
                <a:latin typeface="Times New Roman"/>
                <a:cs typeface="Times New Roman"/>
              </a:rPr>
              <a:t>и  </a:t>
            </a:r>
            <a:r>
              <a:rPr sz="1200" spc="-5" dirty="0">
                <a:latin typeface="Times New Roman"/>
                <a:cs typeface="Times New Roman"/>
              </a:rPr>
              <a:t>тенденцией </a:t>
            </a:r>
            <a:r>
              <a:rPr sz="1200" dirty="0">
                <a:latin typeface="Times New Roman"/>
                <a:cs typeface="Times New Roman"/>
              </a:rPr>
              <a:t>к</a:t>
            </a:r>
            <a:r>
              <a:rPr sz="1200" spc="10" dirty="0">
                <a:latin typeface="Times New Roman"/>
                <a:cs typeface="Times New Roman"/>
              </a:rPr>
              <a:t> </a:t>
            </a:r>
            <a:r>
              <a:rPr sz="1200" spc="-5" dirty="0">
                <a:latin typeface="Times New Roman"/>
                <a:cs typeface="Times New Roman"/>
              </a:rPr>
              <a:t>детализации.</a:t>
            </a:r>
            <a:endParaRPr sz="1200">
              <a:latin typeface="Times New Roman"/>
              <a:cs typeface="Times New Roman"/>
            </a:endParaRPr>
          </a:p>
          <a:p>
            <a:pPr marL="12700" indent="401320" algn="just">
              <a:lnSpc>
                <a:spcPct val="100000"/>
              </a:lnSpc>
              <a:spcBef>
                <a:spcPts val="140"/>
              </a:spcBef>
            </a:pPr>
            <a:r>
              <a:rPr sz="1200" dirty="0">
                <a:latin typeface="Times New Roman"/>
                <a:cs typeface="Times New Roman"/>
              </a:rPr>
              <a:t>У</a:t>
            </a:r>
            <a:r>
              <a:rPr sz="1200" spc="30" dirty="0">
                <a:latin typeface="Times New Roman"/>
                <a:cs typeface="Times New Roman"/>
              </a:rPr>
              <a:t> </a:t>
            </a:r>
            <a:r>
              <a:rPr sz="1200" spc="-5" dirty="0">
                <a:latin typeface="Times New Roman"/>
                <a:cs typeface="Times New Roman"/>
              </a:rPr>
              <a:t>больных</a:t>
            </a:r>
            <a:r>
              <a:rPr sz="1200" spc="40" dirty="0">
                <a:latin typeface="Times New Roman"/>
                <a:cs typeface="Times New Roman"/>
              </a:rPr>
              <a:t> </a:t>
            </a:r>
            <a:r>
              <a:rPr sz="1200" spc="-5" dirty="0">
                <a:latin typeface="Times New Roman"/>
                <a:cs typeface="Times New Roman"/>
              </a:rPr>
              <a:t>эпилепсией</a:t>
            </a:r>
            <a:r>
              <a:rPr sz="1200" spc="50" dirty="0">
                <a:latin typeface="Times New Roman"/>
                <a:cs typeface="Times New Roman"/>
              </a:rPr>
              <a:t> </a:t>
            </a:r>
            <a:r>
              <a:rPr sz="1200" spc="-5" dirty="0">
                <a:latin typeface="Times New Roman"/>
                <a:cs typeface="Times New Roman"/>
              </a:rPr>
              <a:t>наблюдаются</a:t>
            </a:r>
            <a:r>
              <a:rPr sz="1200" spc="40" dirty="0">
                <a:latin typeface="Times New Roman"/>
                <a:cs typeface="Times New Roman"/>
              </a:rPr>
              <a:t> </a:t>
            </a:r>
            <a:r>
              <a:rPr sz="1200" spc="-5" dirty="0">
                <a:latin typeface="Times New Roman"/>
                <a:cs typeface="Times New Roman"/>
              </a:rPr>
              <a:t>расстройства</a:t>
            </a:r>
            <a:r>
              <a:rPr sz="1200" spc="50" dirty="0">
                <a:latin typeface="Times New Roman"/>
                <a:cs typeface="Times New Roman"/>
              </a:rPr>
              <a:t> </a:t>
            </a:r>
            <a:r>
              <a:rPr sz="1200" spc="-5" dirty="0">
                <a:latin typeface="Times New Roman"/>
                <a:cs typeface="Times New Roman"/>
              </a:rPr>
              <a:t>речи</a:t>
            </a:r>
            <a:r>
              <a:rPr sz="1200" spc="40" dirty="0">
                <a:latin typeface="Times New Roman"/>
                <a:cs typeface="Times New Roman"/>
              </a:rPr>
              <a:t> </a:t>
            </a:r>
            <a:r>
              <a:rPr sz="1200" dirty="0">
                <a:latin typeface="Times New Roman"/>
                <a:cs typeface="Times New Roman"/>
              </a:rPr>
              <a:t>-</a:t>
            </a:r>
            <a:r>
              <a:rPr sz="1200" spc="35" dirty="0">
                <a:latin typeface="Times New Roman"/>
                <a:cs typeface="Times New Roman"/>
              </a:rPr>
              <a:t> </a:t>
            </a:r>
            <a:r>
              <a:rPr sz="1200" spc="-5" dirty="0">
                <a:latin typeface="Times New Roman"/>
                <a:cs typeface="Times New Roman"/>
              </a:rPr>
              <a:t>замедление</a:t>
            </a:r>
            <a:r>
              <a:rPr sz="1200" spc="50" dirty="0">
                <a:latin typeface="Times New Roman"/>
                <a:cs typeface="Times New Roman"/>
              </a:rPr>
              <a:t> </a:t>
            </a:r>
            <a:r>
              <a:rPr sz="1200" spc="-5" dirty="0">
                <a:latin typeface="Times New Roman"/>
                <a:cs typeface="Times New Roman"/>
              </a:rPr>
              <a:t>ее</a:t>
            </a:r>
            <a:r>
              <a:rPr sz="1200" spc="40" dirty="0">
                <a:latin typeface="Times New Roman"/>
                <a:cs typeface="Times New Roman"/>
              </a:rPr>
              <a:t> </a:t>
            </a:r>
            <a:r>
              <a:rPr sz="1200" spc="-5" dirty="0">
                <a:latin typeface="Times New Roman"/>
                <a:cs typeface="Times New Roman"/>
              </a:rPr>
              <a:t>темпа,</a:t>
            </a:r>
            <a:endParaRPr sz="1200">
              <a:latin typeface="Times New Roman"/>
              <a:cs typeface="Times New Roman"/>
            </a:endParaRPr>
          </a:p>
          <a:p>
            <a:pPr marL="12700" marR="5080" algn="just">
              <a:lnSpc>
                <a:spcPct val="110000"/>
              </a:lnSpc>
              <a:spcBef>
                <a:spcPts val="5"/>
              </a:spcBef>
            </a:pPr>
            <a:r>
              <a:rPr sz="1200" spc="-5" dirty="0">
                <a:latin typeface="Times New Roman"/>
                <a:cs typeface="Times New Roman"/>
              </a:rPr>
              <a:t>употребление уменьшительных слов </a:t>
            </a:r>
            <a:r>
              <a:rPr sz="1200" dirty="0">
                <a:latin typeface="Times New Roman"/>
                <a:cs typeface="Times New Roman"/>
              </a:rPr>
              <a:t>и </a:t>
            </a:r>
            <a:r>
              <a:rPr sz="1200" spc="-5" dirty="0">
                <a:latin typeface="Times New Roman"/>
                <a:cs typeface="Times New Roman"/>
              </a:rPr>
              <a:t>речевых штампов, олигофазии. Устная речь  характеризуется изменениями темпа, часто логореей или олигофазией, использованием </a:t>
            </a:r>
            <a:r>
              <a:rPr sz="1200" dirty="0">
                <a:latin typeface="Times New Roman"/>
                <a:cs typeface="Times New Roman"/>
              </a:rPr>
              <a:t>в  </a:t>
            </a:r>
            <a:r>
              <a:rPr sz="1200" spc="-5" dirty="0">
                <a:latin typeface="Times New Roman"/>
                <a:cs typeface="Times New Roman"/>
              </a:rPr>
              <a:t>речи уменьшительно-ласкательных суффиксов (слащавость), своеобразием речевой  стилистики (патетический, официальный стиль). Письменная речь отличается  аккуратностью, педантичностью, каллиграфическим почерком, шаблонными фразами </a:t>
            </a:r>
            <a:r>
              <a:rPr sz="1200" dirty="0">
                <a:latin typeface="Times New Roman"/>
                <a:cs typeface="Times New Roman"/>
              </a:rPr>
              <a:t>и  </a:t>
            </a:r>
            <a:r>
              <a:rPr sz="1200" spc="-5" dirty="0">
                <a:latin typeface="Times New Roman"/>
                <a:cs typeface="Times New Roman"/>
              </a:rPr>
              <a:t>персеверациями.</a:t>
            </a:r>
            <a:endParaRPr sz="1200">
              <a:latin typeface="Times New Roman"/>
              <a:cs typeface="Times New Roman"/>
            </a:endParaRPr>
          </a:p>
          <a:p>
            <a:pPr marL="12700" marR="5080" indent="372110" algn="just">
              <a:lnSpc>
                <a:spcPct val="110100"/>
              </a:lnSpc>
              <a:spcBef>
                <a:spcPts val="5"/>
              </a:spcBef>
            </a:pPr>
            <a:r>
              <a:rPr sz="1200" spc="-5" dirty="0">
                <a:latin typeface="Times New Roman"/>
                <a:cs typeface="Times New Roman"/>
              </a:rPr>
              <a:t>Непосредственно после припадка при наличии расстроенного сознания </a:t>
            </a:r>
            <a:r>
              <a:rPr sz="1200" dirty="0">
                <a:latin typeface="Times New Roman"/>
                <a:cs typeface="Times New Roman"/>
              </a:rPr>
              <a:t>у </a:t>
            </a:r>
            <a:r>
              <a:rPr sz="1200" spc="-5" dirty="0">
                <a:latin typeface="Times New Roman"/>
                <a:cs typeface="Times New Roman"/>
              </a:rPr>
              <a:t>больных  обнаруживается асимболия </a:t>
            </a:r>
            <a:r>
              <a:rPr sz="1200" dirty="0">
                <a:latin typeface="Times New Roman"/>
                <a:cs typeface="Times New Roman"/>
              </a:rPr>
              <a:t>— </a:t>
            </a:r>
            <a:r>
              <a:rPr sz="1200" spc="-5" dirty="0">
                <a:latin typeface="Times New Roman"/>
                <a:cs typeface="Times New Roman"/>
              </a:rPr>
              <a:t>нарушение способности узнавать предмет </a:t>
            </a:r>
            <a:r>
              <a:rPr sz="1200" dirty="0">
                <a:latin typeface="Times New Roman"/>
                <a:cs typeface="Times New Roman"/>
              </a:rPr>
              <a:t>и </a:t>
            </a:r>
            <a:r>
              <a:rPr sz="1200" spc="-5" dirty="0">
                <a:latin typeface="Times New Roman"/>
                <a:cs typeface="Times New Roman"/>
              </a:rPr>
              <a:t>его назначение.  По мере восстановления сознания асимболия исчезает, указывает </a:t>
            </a:r>
            <a:r>
              <a:rPr sz="1200" dirty="0">
                <a:latin typeface="Times New Roman"/>
                <a:cs typeface="Times New Roman"/>
              </a:rPr>
              <a:t>А. </a:t>
            </a:r>
            <a:r>
              <a:rPr sz="1200" spc="-5" dirty="0">
                <a:latin typeface="Times New Roman"/>
                <a:cs typeface="Times New Roman"/>
              </a:rPr>
              <a:t>Н. Бернштейн, </a:t>
            </a:r>
            <a:r>
              <a:rPr sz="1200" dirty="0">
                <a:latin typeface="Times New Roman"/>
                <a:cs typeface="Times New Roman"/>
              </a:rPr>
              <a:t>и  </a:t>
            </a:r>
            <a:r>
              <a:rPr sz="1200" spc="-5" dirty="0">
                <a:latin typeface="Times New Roman"/>
                <a:cs typeface="Times New Roman"/>
              </a:rPr>
              <a:t>появляется амнестико-афатический комплекс (острая послеприпадочная олигофазия).  Олигофазия проявляется </a:t>
            </a:r>
            <a:r>
              <a:rPr sz="1200" dirty="0">
                <a:latin typeface="Times New Roman"/>
                <a:cs typeface="Times New Roman"/>
              </a:rPr>
              <a:t>в </a:t>
            </a:r>
            <a:r>
              <a:rPr sz="1200" spc="-5" dirty="0">
                <a:latin typeface="Times New Roman"/>
                <a:cs typeface="Times New Roman"/>
              </a:rPr>
              <a:t>том, что больные узнают показываемый им предмет </a:t>
            </a:r>
            <a:r>
              <a:rPr sz="1200" dirty="0">
                <a:latin typeface="Times New Roman"/>
                <a:cs typeface="Times New Roman"/>
              </a:rPr>
              <a:t>и  </a:t>
            </a:r>
            <a:r>
              <a:rPr sz="1200" spc="-5" dirty="0">
                <a:latin typeface="Times New Roman"/>
                <a:cs typeface="Times New Roman"/>
              </a:rPr>
              <a:t>обнаруживают знание его свойств </a:t>
            </a:r>
            <a:r>
              <a:rPr sz="1200" dirty="0">
                <a:latin typeface="Times New Roman"/>
                <a:cs typeface="Times New Roman"/>
              </a:rPr>
              <a:t>и </a:t>
            </a:r>
            <a:r>
              <a:rPr sz="1200" spc="-5" dirty="0">
                <a:latin typeface="Times New Roman"/>
                <a:cs typeface="Times New Roman"/>
              </a:rPr>
              <a:t>назначения, но назвать предмет не могут.  Затруднения называния предметов </a:t>
            </a:r>
            <a:r>
              <a:rPr sz="1200" dirty="0">
                <a:latin typeface="Times New Roman"/>
                <a:cs typeface="Times New Roman"/>
              </a:rPr>
              <a:t>в </a:t>
            </a:r>
            <a:r>
              <a:rPr sz="1200" spc="-5" dirty="0">
                <a:latin typeface="Times New Roman"/>
                <a:cs typeface="Times New Roman"/>
              </a:rPr>
              <a:t>послеприпадочный период неоднородны: более  знакомые, обыденные предметы больные называют раньше, чем менее знакомые по  прежнему жизненному</a:t>
            </a:r>
            <a:r>
              <a:rPr sz="1200" spc="10" dirty="0">
                <a:latin typeface="Times New Roman"/>
                <a:cs typeface="Times New Roman"/>
              </a:rPr>
              <a:t> </a:t>
            </a:r>
            <a:r>
              <a:rPr sz="1200" spc="-5" dirty="0">
                <a:latin typeface="Times New Roman"/>
                <a:cs typeface="Times New Roman"/>
              </a:rPr>
              <a:t>опыту.</a:t>
            </a:r>
            <a:endParaRPr sz="1200">
              <a:latin typeface="Times New Roman"/>
              <a:cs typeface="Times New Roman"/>
            </a:endParaRPr>
          </a:p>
          <a:p>
            <a:pPr marL="12700" marR="11430" indent="354330" algn="just">
              <a:lnSpc>
                <a:spcPts val="1590"/>
              </a:lnSpc>
              <a:spcBef>
                <a:spcPts val="65"/>
              </a:spcBef>
            </a:pPr>
            <a:r>
              <a:rPr sz="1200" dirty="0">
                <a:latin typeface="Times New Roman"/>
                <a:cs typeface="Times New Roman"/>
              </a:rPr>
              <a:t>В </a:t>
            </a:r>
            <a:r>
              <a:rPr sz="1200" spc="-5" dirty="0">
                <a:latin typeface="Times New Roman"/>
                <a:cs typeface="Times New Roman"/>
              </a:rPr>
              <a:t>качестве важнейшей характеристики процесса воображения следует отметить  наиболее типичную черту </a:t>
            </a:r>
            <a:r>
              <a:rPr sz="1200" dirty="0">
                <a:latin typeface="Times New Roman"/>
                <a:cs typeface="Times New Roman"/>
              </a:rPr>
              <a:t>— </a:t>
            </a:r>
            <a:r>
              <a:rPr sz="1200" spc="-5" dirty="0">
                <a:latin typeface="Times New Roman"/>
                <a:cs typeface="Times New Roman"/>
              </a:rPr>
              <a:t>использование</a:t>
            </a:r>
            <a:r>
              <a:rPr sz="1200" spc="45" dirty="0">
                <a:latin typeface="Times New Roman"/>
                <a:cs typeface="Times New Roman"/>
              </a:rPr>
              <a:t> </a:t>
            </a:r>
            <a:r>
              <a:rPr sz="1200" spc="-5" dirty="0">
                <a:latin typeface="Times New Roman"/>
                <a:cs typeface="Times New Roman"/>
              </a:rPr>
              <a:t>клише.</a:t>
            </a:r>
            <a:endParaRPr sz="1200">
              <a:latin typeface="Times New Roman"/>
              <a:cs typeface="Times New Roman"/>
            </a:endParaRPr>
          </a:p>
          <a:p>
            <a:pPr marL="288290" algn="just">
              <a:lnSpc>
                <a:spcPct val="100000"/>
              </a:lnSpc>
              <a:spcBef>
                <a:spcPts val="65"/>
              </a:spcBef>
            </a:pPr>
            <a:r>
              <a:rPr sz="1200" dirty="0">
                <a:latin typeface="Times New Roman"/>
                <a:cs typeface="Times New Roman"/>
              </a:rPr>
              <a:t>В  </a:t>
            </a:r>
            <a:r>
              <a:rPr sz="1200" spc="-5" dirty="0">
                <a:latin typeface="Times New Roman"/>
                <a:cs typeface="Times New Roman"/>
              </a:rPr>
              <a:t>структуре  </a:t>
            </a:r>
            <a:r>
              <a:rPr sz="1200" i="1" spc="-5" dirty="0">
                <a:latin typeface="Times New Roman"/>
                <a:cs typeface="Times New Roman"/>
              </a:rPr>
              <a:t>эмоциональной  сферы  </a:t>
            </a:r>
            <a:r>
              <a:rPr sz="1200" spc="-5" dirty="0">
                <a:latin typeface="Times New Roman"/>
                <a:cs typeface="Times New Roman"/>
              </a:rPr>
              <a:t>происходит  увеличение  амплитуды  </a:t>
            </a:r>
            <a:r>
              <a:rPr sz="1200" dirty="0">
                <a:latin typeface="Times New Roman"/>
                <a:cs typeface="Times New Roman"/>
              </a:rPr>
              <a:t>и</a:t>
            </a:r>
            <a:r>
              <a:rPr sz="1200" spc="10" dirty="0">
                <a:latin typeface="Times New Roman"/>
                <a:cs typeface="Times New Roman"/>
              </a:rPr>
              <a:t> </a:t>
            </a:r>
            <a:r>
              <a:rPr sz="1200" spc="-5" dirty="0">
                <a:latin typeface="Times New Roman"/>
                <a:cs typeface="Times New Roman"/>
              </a:rPr>
              <a:t>снижение</a:t>
            </a:r>
            <a:endParaRPr sz="1200">
              <a:latin typeface="Times New Roman"/>
              <a:cs typeface="Times New Roman"/>
            </a:endParaRPr>
          </a:p>
          <a:p>
            <a:pPr marL="12700" marR="6985" algn="just">
              <a:lnSpc>
                <a:spcPct val="109700"/>
              </a:lnSpc>
              <a:spcBef>
                <a:spcPts val="10"/>
              </a:spcBef>
            </a:pPr>
            <a:r>
              <a:rPr sz="1200" spc="-5" dirty="0">
                <a:latin typeface="Times New Roman"/>
                <a:cs typeface="Times New Roman"/>
              </a:rPr>
              <a:t>подвижности эмоциональных реакций. Выражена склонность </a:t>
            </a:r>
            <a:r>
              <a:rPr sz="1200" dirty="0">
                <a:latin typeface="Times New Roman"/>
                <a:cs typeface="Times New Roman"/>
              </a:rPr>
              <a:t>к </a:t>
            </a:r>
            <a:r>
              <a:rPr sz="1200" spc="-5" dirty="0">
                <a:latin typeface="Times New Roman"/>
                <a:cs typeface="Times New Roman"/>
              </a:rPr>
              <a:t>кумуляции аффекта, что </a:t>
            </a:r>
            <a:r>
              <a:rPr sz="1200" dirty="0">
                <a:latin typeface="Times New Roman"/>
                <a:cs typeface="Times New Roman"/>
              </a:rPr>
              <a:t>в  </a:t>
            </a:r>
            <a:r>
              <a:rPr sz="1200" spc="-5" dirty="0">
                <a:latin typeface="Times New Roman"/>
                <a:cs typeface="Times New Roman"/>
              </a:rPr>
              <a:t>сочетании </a:t>
            </a:r>
            <a:r>
              <a:rPr sz="1200" dirty="0">
                <a:latin typeface="Times New Roman"/>
                <a:cs typeface="Times New Roman"/>
              </a:rPr>
              <a:t>с </a:t>
            </a:r>
            <a:r>
              <a:rPr sz="1200" spc="-5" dirty="0">
                <a:latin typeface="Times New Roman"/>
                <a:cs typeface="Times New Roman"/>
              </a:rPr>
              <a:t>нарушением  волевого контроля  за  негативными эмоциями может привести</a:t>
            </a:r>
            <a:r>
              <a:rPr sz="1200" spc="110" dirty="0">
                <a:latin typeface="Times New Roman"/>
                <a:cs typeface="Times New Roman"/>
              </a:rPr>
              <a:t> </a:t>
            </a:r>
            <a:r>
              <a:rPr sz="1200" dirty="0">
                <a:latin typeface="Times New Roman"/>
                <a:cs typeface="Times New Roman"/>
              </a:rPr>
              <a:t>к</a:t>
            </a:r>
            <a:endParaRPr sz="1200">
              <a:latin typeface="Times New Roman"/>
              <a:cs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69339" y="415299"/>
            <a:ext cx="5965190" cy="2758440"/>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13</a:t>
            </a:r>
            <a:endParaRPr sz="1100">
              <a:latin typeface="Calibri"/>
              <a:cs typeface="Calibri"/>
            </a:endParaRPr>
          </a:p>
          <a:p>
            <a:pPr>
              <a:lnSpc>
                <a:spcPct val="100000"/>
              </a:lnSpc>
              <a:spcBef>
                <a:spcPts val="10"/>
              </a:spcBef>
            </a:pPr>
            <a:endParaRPr sz="950">
              <a:latin typeface="Calibri"/>
              <a:cs typeface="Calibri"/>
            </a:endParaRPr>
          </a:p>
          <a:p>
            <a:pPr marL="12700" marR="5080" algn="just">
              <a:lnSpc>
                <a:spcPct val="110100"/>
              </a:lnSpc>
              <a:spcBef>
                <a:spcPts val="5"/>
              </a:spcBef>
            </a:pPr>
            <a:r>
              <a:rPr sz="1200" spc="-5" dirty="0">
                <a:latin typeface="Times New Roman"/>
                <a:cs typeface="Times New Roman"/>
              </a:rPr>
              <a:t>периодическим брутальным эмоциональным разрядкам. Наблюдается диссоциация между  демонстрируемой доброжелательностью, угодливостью </a:t>
            </a:r>
            <a:r>
              <a:rPr sz="1200" dirty="0">
                <a:latin typeface="Times New Roman"/>
                <a:cs typeface="Times New Roman"/>
              </a:rPr>
              <a:t>и </a:t>
            </a:r>
            <a:r>
              <a:rPr sz="1200" spc="-5" dirty="0">
                <a:latin typeface="Times New Roman"/>
                <a:cs typeface="Times New Roman"/>
              </a:rPr>
              <a:t>внутренней фиксацией на  негативных эмоциональных аспектах. Типичны переживание чувства обиды </a:t>
            </a:r>
            <a:r>
              <a:rPr sz="1200" dirty="0">
                <a:latin typeface="Times New Roman"/>
                <a:cs typeface="Times New Roman"/>
              </a:rPr>
              <a:t>и  </a:t>
            </a:r>
            <a:r>
              <a:rPr sz="1200" spc="-5" dirty="0">
                <a:latin typeface="Times New Roman"/>
                <a:cs typeface="Times New Roman"/>
              </a:rPr>
              <a:t>злопамятность по отношению </a:t>
            </a:r>
            <a:r>
              <a:rPr sz="1200" dirty="0">
                <a:latin typeface="Times New Roman"/>
                <a:cs typeface="Times New Roman"/>
              </a:rPr>
              <a:t>к </a:t>
            </a:r>
            <a:r>
              <a:rPr sz="1200" spc="-5" dirty="0">
                <a:latin typeface="Times New Roman"/>
                <a:cs typeface="Times New Roman"/>
              </a:rPr>
              <a:t>конкретным фрустрирующим лицам </a:t>
            </a:r>
            <a:r>
              <a:rPr sz="1200" dirty="0">
                <a:latin typeface="Times New Roman"/>
                <a:cs typeface="Times New Roman"/>
              </a:rPr>
              <a:t>и </a:t>
            </a:r>
            <a:r>
              <a:rPr sz="1200" spc="-5" dirty="0">
                <a:latin typeface="Times New Roman"/>
                <a:cs typeface="Times New Roman"/>
              </a:rPr>
              <a:t>обстоятельствам, </a:t>
            </a:r>
            <a:r>
              <a:rPr sz="1200" dirty="0">
                <a:latin typeface="Times New Roman"/>
                <a:cs typeface="Times New Roman"/>
              </a:rPr>
              <a:t>а  </a:t>
            </a:r>
            <a:r>
              <a:rPr sz="1200" spc="-5" dirty="0">
                <a:latin typeface="Times New Roman"/>
                <a:cs typeface="Times New Roman"/>
              </a:rPr>
              <a:t>также переживание чувства ревности. Возможны длящиеся дисфорические состояния </a:t>
            </a:r>
            <a:r>
              <a:rPr sz="1200" dirty="0">
                <a:latin typeface="Times New Roman"/>
                <a:cs typeface="Times New Roman"/>
              </a:rPr>
              <a:t>—  </a:t>
            </a:r>
            <a:r>
              <a:rPr sz="1200" spc="-5" dirty="0">
                <a:latin typeface="Times New Roman"/>
                <a:cs typeface="Times New Roman"/>
              </a:rPr>
              <a:t>состояния тоскливо-злобного настроения </a:t>
            </a:r>
            <a:r>
              <a:rPr sz="1200" dirty="0">
                <a:latin typeface="Times New Roman"/>
                <a:cs typeface="Times New Roman"/>
              </a:rPr>
              <a:t>с </a:t>
            </a:r>
            <a:r>
              <a:rPr sz="1200" spc="-5" dirty="0">
                <a:latin typeface="Times New Roman"/>
                <a:cs typeface="Times New Roman"/>
              </a:rPr>
              <a:t>постепенно, исподволь накипающим </a:t>
            </a:r>
            <a:r>
              <a:rPr sz="1200" dirty="0">
                <a:latin typeface="Times New Roman"/>
                <a:cs typeface="Times New Roman"/>
              </a:rPr>
              <a:t>аффек-  </a:t>
            </a:r>
            <a:r>
              <a:rPr sz="1200" spc="-5" dirty="0">
                <a:latin typeface="Times New Roman"/>
                <a:cs typeface="Times New Roman"/>
              </a:rPr>
              <a:t>том, который разряжается </a:t>
            </a:r>
            <a:r>
              <a:rPr sz="1200" dirty="0">
                <a:latin typeface="Times New Roman"/>
                <a:cs typeface="Times New Roman"/>
              </a:rPr>
              <a:t>в </a:t>
            </a:r>
            <a:r>
              <a:rPr sz="1200" spc="-5" dirty="0">
                <a:latin typeface="Times New Roman"/>
                <a:cs typeface="Times New Roman"/>
              </a:rPr>
              <a:t>бурных аффективных реакциях часто по незначительному,  незаметному для окружающих поводу, играющему роль «последней</a:t>
            </a:r>
            <a:r>
              <a:rPr sz="1200" spc="70" dirty="0">
                <a:latin typeface="Times New Roman"/>
                <a:cs typeface="Times New Roman"/>
              </a:rPr>
              <a:t> </a:t>
            </a:r>
            <a:r>
              <a:rPr sz="1200" spc="-5" dirty="0">
                <a:latin typeface="Times New Roman"/>
                <a:cs typeface="Times New Roman"/>
              </a:rPr>
              <a:t>капли».</a:t>
            </a:r>
            <a:endParaRPr sz="1200">
              <a:latin typeface="Times New Roman"/>
              <a:cs typeface="Times New Roman"/>
            </a:endParaRPr>
          </a:p>
          <a:p>
            <a:pPr marL="12700" indent="464184" algn="just">
              <a:lnSpc>
                <a:spcPct val="100000"/>
              </a:lnSpc>
              <a:spcBef>
                <a:spcPts val="140"/>
              </a:spcBef>
            </a:pPr>
            <a:r>
              <a:rPr sz="1200" spc="-5" dirty="0">
                <a:latin typeface="Times New Roman"/>
                <a:cs typeface="Times New Roman"/>
              </a:rPr>
              <a:t>Во   всех   случаях   обнаруживаются   специфические   нарушения  </a:t>
            </a:r>
            <a:r>
              <a:rPr sz="1200" spc="220" dirty="0">
                <a:latin typeface="Times New Roman"/>
                <a:cs typeface="Times New Roman"/>
              </a:rPr>
              <a:t> </a:t>
            </a:r>
            <a:r>
              <a:rPr sz="1200" spc="-5" dirty="0">
                <a:latin typeface="Times New Roman"/>
                <a:cs typeface="Times New Roman"/>
              </a:rPr>
              <a:t>мотивационно-</a:t>
            </a:r>
            <a:endParaRPr sz="1200">
              <a:latin typeface="Times New Roman"/>
              <a:cs typeface="Times New Roman"/>
            </a:endParaRPr>
          </a:p>
          <a:p>
            <a:pPr marL="12700" marR="8890" algn="just">
              <a:lnSpc>
                <a:spcPct val="110100"/>
              </a:lnSpc>
              <a:spcBef>
                <a:spcPts val="5"/>
              </a:spcBef>
            </a:pPr>
            <a:r>
              <a:rPr sz="1200" spc="-5" dirty="0">
                <a:latin typeface="Times New Roman"/>
                <a:cs typeface="Times New Roman"/>
              </a:rPr>
              <a:t>потребностной сферы. Спонтанный уровень мотивационной активности пациентов, как  правило, высокий. Отмечается преобладание эгоцентрических, </a:t>
            </a:r>
            <a:r>
              <a:rPr sz="1200" dirty="0">
                <a:latin typeface="Times New Roman"/>
                <a:cs typeface="Times New Roman"/>
              </a:rPr>
              <a:t>а в </a:t>
            </a:r>
            <a:r>
              <a:rPr sz="1200" spc="-5" dirty="0">
                <a:latin typeface="Times New Roman"/>
                <a:cs typeface="Times New Roman"/>
              </a:rPr>
              <a:t>случае выраженных  личностных     изменений     </a:t>
            </a:r>
            <a:r>
              <a:rPr sz="1200" dirty="0">
                <a:latin typeface="Times New Roman"/>
                <a:cs typeface="Times New Roman"/>
              </a:rPr>
              <a:t>—     </a:t>
            </a:r>
            <a:r>
              <a:rPr sz="1200" spc="-5" dirty="0">
                <a:latin typeface="Times New Roman"/>
                <a:cs typeface="Times New Roman"/>
              </a:rPr>
              <a:t>утилитарно-гедонистических     мотивов.    </a:t>
            </a:r>
            <a:r>
              <a:rPr sz="1200" spc="130" dirty="0">
                <a:latin typeface="Times New Roman"/>
                <a:cs typeface="Times New Roman"/>
              </a:rPr>
              <a:t> </a:t>
            </a:r>
            <a:r>
              <a:rPr sz="1200" spc="-5" dirty="0">
                <a:latin typeface="Times New Roman"/>
                <a:cs typeface="Times New Roman"/>
              </a:rPr>
              <a:t>Наблюдается</a:t>
            </a:r>
            <a:endParaRPr sz="1200">
              <a:latin typeface="Times New Roman"/>
              <a:cs typeface="Times New Roman"/>
            </a:endParaRPr>
          </a:p>
        </p:txBody>
      </p:sp>
      <p:sp>
        <p:nvSpPr>
          <p:cNvPr id="3" name="object 3"/>
          <p:cNvSpPr txBox="1"/>
          <p:nvPr/>
        </p:nvSpPr>
        <p:spPr>
          <a:xfrm>
            <a:off x="1069339" y="3147070"/>
            <a:ext cx="5963920" cy="1837689"/>
          </a:xfrm>
          <a:prstGeom prst="rect">
            <a:avLst/>
          </a:prstGeom>
        </p:spPr>
        <p:txBody>
          <a:bodyPr vert="horz" wrap="square" lIns="0" tIns="13335" rIns="0" bIns="0" rtlCol="0">
            <a:spAutoFit/>
          </a:bodyPr>
          <a:lstStyle/>
          <a:p>
            <a:pPr marL="12700" marR="5080" algn="just">
              <a:lnSpc>
                <a:spcPct val="110100"/>
              </a:lnSpc>
              <a:spcBef>
                <a:spcPts val="105"/>
              </a:spcBef>
            </a:pPr>
            <a:r>
              <a:rPr sz="1200" spc="-5" dirty="0">
                <a:latin typeface="Times New Roman"/>
                <a:cs typeface="Times New Roman"/>
              </a:rPr>
              <a:t>диссоциация </a:t>
            </a:r>
            <a:r>
              <a:rPr sz="1200" dirty="0">
                <a:latin typeface="Times New Roman"/>
                <a:cs typeface="Times New Roman"/>
              </a:rPr>
              <a:t>с </a:t>
            </a:r>
            <a:r>
              <a:rPr sz="1200" spc="-5" dirty="0">
                <a:latin typeface="Times New Roman"/>
                <a:cs typeface="Times New Roman"/>
              </a:rPr>
              <a:t>пациентами, демонстрирующими альтруистические, просоциальные  основания своего поведения. </a:t>
            </a:r>
            <a:r>
              <a:rPr sz="1200" dirty="0">
                <a:latin typeface="Times New Roman"/>
                <a:cs typeface="Times New Roman"/>
              </a:rPr>
              <a:t>У </a:t>
            </a:r>
            <a:r>
              <a:rPr sz="1200" spc="-5" dirty="0">
                <a:latin typeface="Times New Roman"/>
                <a:cs typeface="Times New Roman"/>
              </a:rPr>
              <a:t>больных усилены агрессивные </a:t>
            </a:r>
            <a:r>
              <a:rPr sz="1200" dirty="0">
                <a:latin typeface="Times New Roman"/>
                <a:cs typeface="Times New Roman"/>
              </a:rPr>
              <a:t>и </a:t>
            </a:r>
            <a:r>
              <a:rPr sz="1200" spc="-5" dirty="0">
                <a:latin typeface="Times New Roman"/>
                <a:cs typeface="Times New Roman"/>
              </a:rPr>
              <a:t>сексуальные побуждения.  </a:t>
            </a:r>
            <a:r>
              <a:rPr sz="1200" dirty="0">
                <a:latin typeface="Times New Roman"/>
                <a:cs typeface="Times New Roman"/>
              </a:rPr>
              <a:t>В </a:t>
            </a:r>
            <a:r>
              <a:rPr sz="1200" spc="-5" dirty="0">
                <a:latin typeface="Times New Roman"/>
                <a:cs typeface="Times New Roman"/>
              </a:rPr>
              <a:t>поведении преимущественно появляется склонность </a:t>
            </a:r>
            <a:r>
              <a:rPr sz="1200" dirty="0">
                <a:latin typeface="Times New Roman"/>
                <a:cs typeface="Times New Roman"/>
              </a:rPr>
              <a:t>к </a:t>
            </a:r>
            <a:r>
              <a:rPr sz="1200" spc="-5" dirty="0">
                <a:latin typeface="Times New Roman"/>
                <a:cs typeface="Times New Roman"/>
              </a:rPr>
              <a:t>порядку </a:t>
            </a:r>
            <a:r>
              <a:rPr sz="1200" dirty="0">
                <a:latin typeface="Times New Roman"/>
                <a:cs typeface="Times New Roman"/>
              </a:rPr>
              <a:t>и</a:t>
            </a:r>
            <a:r>
              <a:rPr sz="1200" spc="65" dirty="0">
                <a:latin typeface="Times New Roman"/>
                <a:cs typeface="Times New Roman"/>
              </a:rPr>
              <a:t> </a:t>
            </a:r>
            <a:r>
              <a:rPr sz="1200" spc="-5" dirty="0">
                <a:latin typeface="Times New Roman"/>
                <a:cs typeface="Times New Roman"/>
              </a:rPr>
              <a:t>аккуратности.</a:t>
            </a:r>
            <a:endParaRPr sz="1200">
              <a:latin typeface="Times New Roman"/>
              <a:cs typeface="Times New Roman"/>
            </a:endParaRPr>
          </a:p>
          <a:p>
            <a:pPr marL="12700" marR="5080" indent="560705" algn="just">
              <a:lnSpc>
                <a:spcPct val="110000"/>
              </a:lnSpc>
              <a:spcBef>
                <a:spcPts val="5"/>
              </a:spcBef>
            </a:pPr>
            <a:r>
              <a:rPr sz="1200" spc="-5" dirty="0">
                <a:latin typeface="Times New Roman"/>
                <a:cs typeface="Times New Roman"/>
              </a:rPr>
              <a:t>При </a:t>
            </a:r>
            <a:r>
              <a:rPr sz="1200" i="1" spc="-5" dirty="0">
                <a:latin typeface="Times New Roman"/>
                <a:cs typeface="Times New Roman"/>
              </a:rPr>
              <a:t>экспериментально-психологическом исследовании </a:t>
            </a:r>
            <a:r>
              <a:rPr sz="1200" spc="-5" dirty="0">
                <a:latin typeface="Times New Roman"/>
                <a:cs typeface="Times New Roman"/>
              </a:rPr>
              <a:t>выявлен целый ряд  особенностей личности больных эпилепсией. </a:t>
            </a:r>
            <a:r>
              <a:rPr sz="1200" dirty="0">
                <a:latin typeface="Times New Roman"/>
                <a:cs typeface="Times New Roman"/>
              </a:rPr>
              <a:t>У </a:t>
            </a:r>
            <a:r>
              <a:rPr sz="1200" spc="-5" dirty="0">
                <a:latin typeface="Times New Roman"/>
                <a:cs typeface="Times New Roman"/>
              </a:rPr>
              <a:t>них, </a:t>
            </a:r>
            <a:r>
              <a:rPr sz="1200" dirty="0">
                <a:latin typeface="Times New Roman"/>
                <a:cs typeface="Times New Roman"/>
              </a:rPr>
              <a:t>в </a:t>
            </a:r>
            <a:r>
              <a:rPr sz="1200" spc="-5" dirty="0">
                <a:latin typeface="Times New Roman"/>
                <a:cs typeface="Times New Roman"/>
              </a:rPr>
              <a:t>частности, была обнаружена  инертность уровня притязаний. Экспериментально-психологические данные позволяют  судить </a:t>
            </a:r>
            <a:r>
              <a:rPr sz="1200" dirty="0">
                <a:latin typeface="Times New Roman"/>
                <a:cs typeface="Times New Roman"/>
              </a:rPr>
              <a:t>об </a:t>
            </a:r>
            <a:r>
              <a:rPr sz="1200" spc="-5" dirty="0">
                <a:latin typeface="Times New Roman"/>
                <a:cs typeface="Times New Roman"/>
              </a:rPr>
              <a:t>углубляющихся </a:t>
            </a:r>
            <a:r>
              <a:rPr sz="1200" dirty="0">
                <a:latin typeface="Times New Roman"/>
                <a:cs typeface="Times New Roman"/>
              </a:rPr>
              <a:t>с </a:t>
            </a:r>
            <a:r>
              <a:rPr sz="1200" spc="-5" dirty="0">
                <a:latin typeface="Times New Roman"/>
                <a:cs typeface="Times New Roman"/>
              </a:rPr>
              <a:t>течением эпилептического процесса нарушениях самооценки  больных, что проявляется </a:t>
            </a:r>
            <a:r>
              <a:rPr sz="1200" dirty="0">
                <a:latin typeface="Times New Roman"/>
                <a:cs typeface="Times New Roman"/>
              </a:rPr>
              <a:t>в </a:t>
            </a:r>
            <a:r>
              <a:rPr sz="1200" spc="-5" dirty="0">
                <a:latin typeface="Times New Roman"/>
                <a:cs typeface="Times New Roman"/>
              </a:rPr>
              <a:t>нарастании неадекватности уровня притязаний уровню  реальных возможностей. Для эпилептиков характерны также </a:t>
            </a:r>
            <a:r>
              <a:rPr sz="1200" dirty="0">
                <a:latin typeface="Times New Roman"/>
                <a:cs typeface="Times New Roman"/>
              </a:rPr>
              <a:t>и</a:t>
            </a:r>
            <a:r>
              <a:rPr sz="1200" spc="135" dirty="0">
                <a:latin typeface="Times New Roman"/>
                <a:cs typeface="Times New Roman"/>
              </a:rPr>
              <a:t> </a:t>
            </a:r>
            <a:r>
              <a:rPr sz="1200" spc="-5" dirty="0">
                <a:latin typeface="Times New Roman"/>
                <a:cs typeface="Times New Roman"/>
              </a:rPr>
              <a:t>прогрессирующие</a:t>
            </a:r>
            <a:endParaRPr sz="1200">
              <a:latin typeface="Times New Roman"/>
              <a:cs typeface="Times New Roman"/>
            </a:endParaRPr>
          </a:p>
        </p:txBody>
      </p:sp>
      <p:sp>
        <p:nvSpPr>
          <p:cNvPr id="4" name="object 4"/>
          <p:cNvSpPr txBox="1"/>
          <p:nvPr/>
        </p:nvSpPr>
        <p:spPr>
          <a:xfrm>
            <a:off x="1043939" y="4826009"/>
            <a:ext cx="6012180" cy="391160"/>
          </a:xfrm>
          <a:prstGeom prst="rect">
            <a:avLst/>
          </a:prstGeom>
        </p:spPr>
        <p:txBody>
          <a:bodyPr vert="horz" wrap="square" lIns="0" tIns="12700" rIns="0" bIns="0" rtlCol="0">
            <a:spAutoFit/>
          </a:bodyPr>
          <a:lstStyle/>
          <a:p>
            <a:pPr marL="38100">
              <a:lnSpc>
                <a:spcPct val="100000"/>
              </a:lnSpc>
              <a:spcBef>
                <a:spcPts val="100"/>
              </a:spcBef>
            </a:pPr>
            <a:r>
              <a:rPr sz="1200" spc="-5" dirty="0">
                <a:latin typeface="Times New Roman"/>
                <a:cs typeface="Times New Roman"/>
              </a:rPr>
              <a:t>нарушения самооценки. </a:t>
            </a:r>
            <a:r>
              <a:rPr sz="1200" dirty="0">
                <a:latin typeface="Times New Roman"/>
                <a:cs typeface="Times New Roman"/>
              </a:rPr>
              <a:t>По </a:t>
            </a:r>
            <a:r>
              <a:rPr sz="1200" spc="-5" dirty="0">
                <a:latin typeface="Times New Roman"/>
                <a:cs typeface="Times New Roman"/>
              </a:rPr>
              <a:t>мере </a:t>
            </a:r>
            <a:r>
              <a:rPr sz="1200" spc="-225" dirty="0">
                <a:latin typeface="Times New Roman"/>
                <a:cs typeface="Times New Roman"/>
              </a:rPr>
              <a:t>углубле</a:t>
            </a:r>
            <a:r>
              <a:rPr sz="3600" spc="-337" baseline="-16203" dirty="0">
                <a:latin typeface="Cambria"/>
                <a:cs typeface="Cambria"/>
              </a:rPr>
              <a:t>1</a:t>
            </a:r>
            <a:r>
              <a:rPr sz="1200" spc="-225" dirty="0">
                <a:latin typeface="Times New Roman"/>
                <a:cs typeface="Times New Roman"/>
              </a:rPr>
              <a:t>ни</a:t>
            </a:r>
            <a:r>
              <a:rPr sz="3600" spc="-337" baseline="-16203" dirty="0">
                <a:latin typeface="Cambria"/>
                <a:cs typeface="Cambria"/>
              </a:rPr>
              <a:t>3</a:t>
            </a:r>
            <a:r>
              <a:rPr sz="1200" spc="-225" dirty="0">
                <a:latin typeface="Times New Roman"/>
                <a:cs typeface="Times New Roman"/>
              </a:rPr>
              <a:t>я </a:t>
            </a:r>
            <a:r>
              <a:rPr sz="1200" spc="-5" dirty="0">
                <a:latin typeface="Times New Roman"/>
                <a:cs typeface="Times New Roman"/>
              </a:rPr>
              <a:t>психического дефекта нарастают</a:t>
            </a:r>
            <a:r>
              <a:rPr sz="1200" spc="65" dirty="0">
                <a:latin typeface="Times New Roman"/>
                <a:cs typeface="Times New Roman"/>
              </a:rPr>
              <a:t> </a:t>
            </a:r>
            <a:r>
              <a:rPr sz="1200" spc="-5" dirty="0">
                <a:latin typeface="Times New Roman"/>
                <a:cs typeface="Times New Roman"/>
              </a:rPr>
              <a:t>явления</a:t>
            </a:r>
            <a:endParaRPr sz="1200">
              <a:latin typeface="Times New Roman"/>
              <a:cs typeface="Times New Roman"/>
            </a:endParaRPr>
          </a:p>
        </p:txBody>
      </p:sp>
      <p:sp>
        <p:nvSpPr>
          <p:cNvPr id="5" name="object 5"/>
          <p:cNvSpPr txBox="1"/>
          <p:nvPr/>
        </p:nvSpPr>
        <p:spPr>
          <a:xfrm>
            <a:off x="1069339" y="5160019"/>
            <a:ext cx="5966460" cy="4653280"/>
          </a:xfrm>
          <a:prstGeom prst="rect">
            <a:avLst/>
          </a:prstGeom>
        </p:spPr>
        <p:txBody>
          <a:bodyPr vert="horz" wrap="square" lIns="0" tIns="13335" rIns="0" bIns="0" rtlCol="0">
            <a:spAutoFit/>
          </a:bodyPr>
          <a:lstStyle/>
          <a:p>
            <a:pPr marL="12700" marR="10795" algn="just">
              <a:lnSpc>
                <a:spcPct val="110100"/>
              </a:lnSpc>
              <a:spcBef>
                <a:spcPts val="105"/>
              </a:spcBef>
            </a:pPr>
            <a:r>
              <a:rPr sz="1200" spc="-5" dirty="0">
                <a:latin typeface="Times New Roman"/>
                <a:cs typeface="Times New Roman"/>
              </a:rPr>
              <a:t>недостаточной критичности </a:t>
            </a:r>
            <a:r>
              <a:rPr sz="1200" dirty="0">
                <a:latin typeface="Times New Roman"/>
                <a:cs typeface="Times New Roman"/>
              </a:rPr>
              <a:t>к </a:t>
            </a:r>
            <a:r>
              <a:rPr sz="1200" spc="-5" dirty="0">
                <a:latin typeface="Times New Roman"/>
                <a:cs typeface="Times New Roman"/>
              </a:rPr>
              <a:t>себе, недооценка неблагоприятных жизненных факторов,  усиливается преобладание импунитивных реакций, становится все более частой  преувеличенно-оптимистическая оценка</a:t>
            </a:r>
            <a:r>
              <a:rPr sz="1200" spc="10" dirty="0">
                <a:latin typeface="Times New Roman"/>
                <a:cs typeface="Times New Roman"/>
              </a:rPr>
              <a:t> </a:t>
            </a:r>
            <a:r>
              <a:rPr sz="1200" spc="-5" dirty="0">
                <a:latin typeface="Times New Roman"/>
                <a:cs typeface="Times New Roman"/>
              </a:rPr>
              <a:t>будущего.</a:t>
            </a:r>
            <a:endParaRPr sz="1200">
              <a:latin typeface="Times New Roman"/>
              <a:cs typeface="Times New Roman"/>
            </a:endParaRPr>
          </a:p>
          <a:p>
            <a:pPr marL="12700" marR="6985" indent="308610" algn="just">
              <a:lnSpc>
                <a:spcPct val="110100"/>
              </a:lnSpc>
              <a:spcBef>
                <a:spcPts val="5"/>
              </a:spcBef>
            </a:pPr>
            <a:r>
              <a:rPr sz="1200" spc="-5" dirty="0">
                <a:latin typeface="Times New Roman"/>
                <a:cs typeface="Times New Roman"/>
              </a:rPr>
              <a:t>Можно отметить замедленность </a:t>
            </a:r>
            <a:r>
              <a:rPr sz="1200" dirty="0">
                <a:latin typeface="Times New Roman"/>
                <a:cs typeface="Times New Roman"/>
              </a:rPr>
              <a:t>в </a:t>
            </a:r>
            <a:r>
              <a:rPr sz="1200" spc="-5" dirty="0">
                <a:latin typeface="Times New Roman"/>
                <a:cs typeface="Times New Roman"/>
              </a:rPr>
              <a:t>движениях, мимическую бедность; низкий или  невысокий темп работы </a:t>
            </a:r>
            <a:r>
              <a:rPr sz="1200" dirty="0">
                <a:latin typeface="Times New Roman"/>
                <a:cs typeface="Times New Roman"/>
              </a:rPr>
              <a:t>в </a:t>
            </a:r>
            <a:r>
              <a:rPr sz="1200" spc="-5" dirty="0">
                <a:latin typeface="Times New Roman"/>
                <a:cs typeface="Times New Roman"/>
              </a:rPr>
              <a:t>эксперименте приводит </a:t>
            </a:r>
            <a:r>
              <a:rPr sz="1200" dirty="0">
                <a:latin typeface="Times New Roman"/>
                <a:cs typeface="Times New Roman"/>
              </a:rPr>
              <a:t>к </a:t>
            </a:r>
            <a:r>
              <a:rPr sz="1200" spc="-5" dirty="0">
                <a:latin typeface="Times New Roman"/>
                <a:cs typeface="Times New Roman"/>
              </a:rPr>
              <a:t>существенному удлинению  исследования по времени. Мотив </a:t>
            </a:r>
            <a:r>
              <a:rPr sz="1200" dirty="0">
                <a:latin typeface="Times New Roman"/>
                <a:cs typeface="Times New Roman"/>
              </a:rPr>
              <a:t>участия в </a:t>
            </a:r>
            <a:r>
              <a:rPr sz="1200" spc="-5" dirty="0">
                <a:latin typeface="Times New Roman"/>
                <a:cs typeface="Times New Roman"/>
              </a:rPr>
              <a:t>исследовании часто оформляется как  стремление соответствовать ожиданиям экспериментатора. Работоспособность </a:t>
            </a:r>
            <a:r>
              <a:rPr sz="1200" dirty="0">
                <a:latin typeface="Times New Roman"/>
                <a:cs typeface="Times New Roman"/>
              </a:rPr>
              <a:t>в  </a:t>
            </a:r>
            <a:r>
              <a:rPr sz="1200" spc="-5" dirty="0">
                <a:latin typeface="Times New Roman"/>
                <a:cs typeface="Times New Roman"/>
              </a:rPr>
              <a:t>эксперименте варьирует, истощаемость отсутствует. Помощь </a:t>
            </a:r>
            <a:r>
              <a:rPr sz="1200" dirty="0">
                <a:latin typeface="Times New Roman"/>
                <a:cs typeface="Times New Roman"/>
              </a:rPr>
              <a:t>и </a:t>
            </a:r>
            <a:r>
              <a:rPr sz="1200" spc="-5" dirty="0">
                <a:latin typeface="Times New Roman"/>
                <a:cs typeface="Times New Roman"/>
              </a:rPr>
              <a:t>подсказка принимаются,  но используется ограниченно, </a:t>
            </a:r>
            <a:r>
              <a:rPr sz="1200" dirty="0">
                <a:latin typeface="Times New Roman"/>
                <a:cs typeface="Times New Roman"/>
              </a:rPr>
              <a:t>в </a:t>
            </a:r>
            <a:r>
              <a:rPr sz="1200" spc="-5" dirty="0">
                <a:latin typeface="Times New Roman"/>
                <a:cs typeface="Times New Roman"/>
              </a:rPr>
              <a:t>зависимости </a:t>
            </a:r>
            <a:r>
              <a:rPr sz="1200" dirty="0">
                <a:latin typeface="Times New Roman"/>
                <a:cs typeface="Times New Roman"/>
              </a:rPr>
              <a:t>от </a:t>
            </a:r>
            <a:r>
              <a:rPr sz="1200" spc="-5" dirty="0">
                <a:latin typeface="Times New Roman"/>
                <a:cs typeface="Times New Roman"/>
              </a:rPr>
              <a:t>степени интеллектуального снижения.  Испытуемые часто высказывают благодарность за</a:t>
            </a:r>
            <a:r>
              <a:rPr sz="1200" spc="35" dirty="0">
                <a:latin typeface="Times New Roman"/>
                <a:cs typeface="Times New Roman"/>
              </a:rPr>
              <a:t> </a:t>
            </a:r>
            <a:r>
              <a:rPr sz="1200" spc="-5" dirty="0">
                <a:latin typeface="Times New Roman"/>
                <a:cs typeface="Times New Roman"/>
              </a:rPr>
              <a:t>исследование.</a:t>
            </a:r>
            <a:endParaRPr sz="1200">
              <a:latin typeface="Times New Roman"/>
              <a:cs typeface="Times New Roman"/>
            </a:endParaRPr>
          </a:p>
          <a:p>
            <a:pPr marL="12700" indent="269240" algn="just">
              <a:lnSpc>
                <a:spcPct val="100000"/>
              </a:lnSpc>
              <a:spcBef>
                <a:spcPts val="140"/>
              </a:spcBef>
            </a:pPr>
            <a:r>
              <a:rPr sz="1200" i="1" spc="-5" dirty="0">
                <a:latin typeface="Times New Roman"/>
                <a:cs typeface="Times New Roman"/>
              </a:rPr>
              <a:t>Виды нозологических форм</a:t>
            </a:r>
            <a:r>
              <a:rPr sz="1200" spc="-5" dirty="0">
                <a:latin typeface="Times New Roman"/>
                <a:cs typeface="Times New Roman"/>
              </a:rPr>
              <a:t>, при которых встречается данный</a:t>
            </a:r>
            <a:r>
              <a:rPr sz="1200" spc="-40" dirty="0">
                <a:latin typeface="Times New Roman"/>
                <a:cs typeface="Times New Roman"/>
              </a:rPr>
              <a:t> </a:t>
            </a:r>
            <a:r>
              <a:rPr sz="1200" spc="-5" dirty="0">
                <a:latin typeface="Times New Roman"/>
                <a:cs typeface="Times New Roman"/>
              </a:rPr>
              <a:t>патопсихологический</a:t>
            </a:r>
            <a:endParaRPr sz="1200">
              <a:latin typeface="Times New Roman"/>
              <a:cs typeface="Times New Roman"/>
            </a:endParaRPr>
          </a:p>
          <a:p>
            <a:pPr marL="12700" marR="10795" algn="just">
              <a:lnSpc>
                <a:spcPct val="110100"/>
              </a:lnSpc>
            </a:pPr>
            <a:r>
              <a:rPr sz="1200" spc="-5" dirty="0">
                <a:latin typeface="Times New Roman"/>
                <a:cs typeface="Times New Roman"/>
              </a:rPr>
              <a:t>симптомокомплекс </a:t>
            </a:r>
            <a:r>
              <a:rPr sz="1200" dirty="0">
                <a:latin typeface="Times New Roman"/>
                <a:cs typeface="Times New Roman"/>
              </a:rPr>
              <a:t>— </a:t>
            </a:r>
            <a:r>
              <a:rPr sz="1200" spc="-5" dirty="0">
                <a:latin typeface="Times New Roman"/>
                <a:cs typeface="Times New Roman"/>
              </a:rPr>
              <a:t>это генуинная </a:t>
            </a:r>
            <a:r>
              <a:rPr sz="1200" dirty="0">
                <a:latin typeface="Times New Roman"/>
                <a:cs typeface="Times New Roman"/>
              </a:rPr>
              <a:t>и </a:t>
            </a:r>
            <a:r>
              <a:rPr sz="1200" spc="-5" dirty="0">
                <a:latin typeface="Times New Roman"/>
                <a:cs typeface="Times New Roman"/>
              </a:rPr>
              <a:t>симптоматическая эпилепсия, органические  заболевания головного мозга, последствия черепно-мозговой травмы </a:t>
            </a:r>
            <a:r>
              <a:rPr sz="1200" dirty="0">
                <a:latin typeface="Times New Roman"/>
                <a:cs typeface="Times New Roman"/>
              </a:rPr>
              <a:t>с </a:t>
            </a:r>
            <a:r>
              <a:rPr sz="1200" spc="-5" dirty="0">
                <a:latin typeface="Times New Roman"/>
                <a:cs typeface="Times New Roman"/>
              </a:rPr>
              <a:t>судорожным  синдромом, органические расстройства личности, эпилептоидная</a:t>
            </a:r>
            <a:r>
              <a:rPr sz="1200" spc="55" dirty="0">
                <a:latin typeface="Times New Roman"/>
                <a:cs typeface="Times New Roman"/>
              </a:rPr>
              <a:t> </a:t>
            </a:r>
            <a:r>
              <a:rPr sz="1200" spc="-5" dirty="0">
                <a:latin typeface="Times New Roman"/>
                <a:cs typeface="Times New Roman"/>
              </a:rPr>
              <a:t>психопатия.</a:t>
            </a:r>
            <a:endParaRPr sz="1200">
              <a:latin typeface="Times New Roman"/>
              <a:cs typeface="Times New Roman"/>
            </a:endParaRPr>
          </a:p>
          <a:p>
            <a:pPr>
              <a:lnSpc>
                <a:spcPct val="100000"/>
              </a:lnSpc>
              <a:spcBef>
                <a:spcPts val="30"/>
              </a:spcBef>
            </a:pPr>
            <a:endParaRPr sz="1050">
              <a:latin typeface="Times New Roman"/>
              <a:cs typeface="Times New Roman"/>
            </a:endParaRPr>
          </a:p>
          <a:p>
            <a:pPr marL="12700" marR="11430" indent="449580" algn="just">
              <a:lnSpc>
                <a:spcPts val="1380"/>
              </a:lnSpc>
            </a:pPr>
            <a:r>
              <a:rPr sz="1200" b="1" i="1" spc="40" dirty="0">
                <a:latin typeface="Times New Roman"/>
                <a:cs typeface="Times New Roman"/>
              </a:rPr>
              <a:t>Сенильную </a:t>
            </a:r>
            <a:r>
              <a:rPr sz="1200" b="1" i="1" spc="10" dirty="0">
                <a:latin typeface="Times New Roman"/>
                <a:cs typeface="Times New Roman"/>
              </a:rPr>
              <a:t>деменцию </a:t>
            </a:r>
            <a:r>
              <a:rPr sz="1200" dirty="0">
                <a:latin typeface="Times New Roman"/>
                <a:cs typeface="Times New Roman"/>
              </a:rPr>
              <a:t>в </a:t>
            </a:r>
            <a:r>
              <a:rPr sz="1200" spc="-5" dirty="0">
                <a:latin typeface="Times New Roman"/>
                <a:cs typeface="Times New Roman"/>
              </a:rPr>
              <a:t>начальный период диагностируют прежде всего путем  отграничения ее </a:t>
            </a:r>
            <a:r>
              <a:rPr sz="1200" dirty="0">
                <a:latin typeface="Times New Roman"/>
                <a:cs typeface="Times New Roman"/>
              </a:rPr>
              <a:t>от </a:t>
            </a:r>
            <a:r>
              <a:rPr sz="1200" spc="-5" dirty="0">
                <a:latin typeface="Times New Roman"/>
                <a:cs typeface="Times New Roman"/>
              </a:rPr>
              <a:t>«нормальных», психологических изменений, возникающих </a:t>
            </a:r>
            <a:r>
              <a:rPr sz="1200" dirty="0">
                <a:latin typeface="Times New Roman"/>
                <a:cs typeface="Times New Roman"/>
              </a:rPr>
              <a:t>у </a:t>
            </a:r>
            <a:r>
              <a:rPr sz="1200" spc="-5" dirty="0">
                <a:latin typeface="Times New Roman"/>
                <a:cs typeface="Times New Roman"/>
              </a:rPr>
              <a:t>стариков.  Для возрастных изменений</a:t>
            </a:r>
            <a:r>
              <a:rPr sz="1200" spc="30" dirty="0">
                <a:latin typeface="Times New Roman"/>
                <a:cs typeface="Times New Roman"/>
              </a:rPr>
              <a:t> </a:t>
            </a:r>
            <a:r>
              <a:rPr sz="1200" spc="-5" dirty="0">
                <a:latin typeface="Times New Roman"/>
                <a:cs typeface="Times New Roman"/>
              </a:rPr>
              <a:t>характерны:</a:t>
            </a:r>
            <a:endParaRPr sz="1200">
              <a:latin typeface="Times New Roman"/>
              <a:cs typeface="Times New Roman"/>
            </a:endParaRPr>
          </a:p>
          <a:p>
            <a:pPr marL="12700" marR="5080" indent="449580" algn="just">
              <a:lnSpc>
                <a:spcPts val="1380"/>
              </a:lnSpc>
              <a:spcBef>
                <a:spcPts val="1000"/>
              </a:spcBef>
              <a:buAutoNum type="arabicParenR"/>
              <a:tabLst>
                <a:tab pos="671830" algn="l"/>
              </a:tabLst>
            </a:pPr>
            <a:r>
              <a:rPr sz="1200" spc="-5" dirty="0">
                <a:latin typeface="Times New Roman"/>
                <a:cs typeface="Times New Roman"/>
              </a:rPr>
              <a:t>неравномерность (снижение запоминания </a:t>
            </a:r>
            <a:r>
              <a:rPr sz="1200" dirty="0">
                <a:latin typeface="Times New Roman"/>
                <a:cs typeface="Times New Roman"/>
              </a:rPr>
              <a:t>и </a:t>
            </a:r>
            <a:r>
              <a:rPr sz="1200" spc="-5" dirty="0">
                <a:latin typeface="Times New Roman"/>
                <a:cs typeface="Times New Roman"/>
              </a:rPr>
              <a:t>сохранность логической памяти,  ослабление абстрактного анализа, освоения нового при хороших способностях </a:t>
            </a:r>
            <a:r>
              <a:rPr sz="1200" dirty="0">
                <a:latin typeface="Times New Roman"/>
                <a:cs typeface="Times New Roman"/>
              </a:rPr>
              <a:t>к умствен-  </a:t>
            </a:r>
            <a:r>
              <a:rPr sz="1200" spc="-5" dirty="0">
                <a:latin typeface="Times New Roman"/>
                <a:cs typeface="Times New Roman"/>
              </a:rPr>
              <a:t>ным операциям </a:t>
            </a:r>
            <a:r>
              <a:rPr sz="1200" dirty="0">
                <a:latin typeface="Times New Roman"/>
                <a:cs typeface="Times New Roman"/>
              </a:rPr>
              <a:t>с </a:t>
            </a:r>
            <a:r>
              <a:rPr sz="1200" spc="-5" dirty="0">
                <a:latin typeface="Times New Roman"/>
                <a:cs typeface="Times New Roman"/>
              </a:rPr>
              <a:t>использованием опыта </a:t>
            </a:r>
            <a:r>
              <a:rPr sz="1200" dirty="0">
                <a:latin typeface="Times New Roman"/>
                <a:cs typeface="Times New Roman"/>
              </a:rPr>
              <a:t>и </a:t>
            </a:r>
            <a:r>
              <a:rPr sz="1200" spc="-5" dirty="0">
                <a:latin typeface="Times New Roman"/>
                <a:cs typeface="Times New Roman"/>
              </a:rPr>
              <a:t>других</a:t>
            </a:r>
            <a:r>
              <a:rPr sz="1200" spc="20" dirty="0">
                <a:latin typeface="Times New Roman"/>
                <a:cs typeface="Times New Roman"/>
              </a:rPr>
              <a:t> </a:t>
            </a:r>
            <a:r>
              <a:rPr sz="1200" spc="-5" dirty="0">
                <a:latin typeface="Times New Roman"/>
                <a:cs typeface="Times New Roman"/>
              </a:rPr>
              <a:t>знаний);</a:t>
            </a:r>
            <a:endParaRPr sz="1200">
              <a:latin typeface="Times New Roman"/>
              <a:cs typeface="Times New Roman"/>
            </a:endParaRPr>
          </a:p>
          <a:p>
            <a:pPr marL="12700" marR="7620" indent="449580" algn="just">
              <a:lnSpc>
                <a:spcPts val="1380"/>
              </a:lnSpc>
              <a:spcBef>
                <a:spcPts val="1000"/>
              </a:spcBef>
              <a:buAutoNum type="arabicParenR"/>
              <a:tabLst>
                <a:tab pos="703580" algn="l"/>
              </a:tabLst>
            </a:pPr>
            <a:r>
              <a:rPr sz="1200" spc="-5" dirty="0">
                <a:latin typeface="Times New Roman"/>
                <a:cs typeface="Times New Roman"/>
              </a:rPr>
              <a:t>определенная последовательность обнаружения; а) снижение фиксации </a:t>
            </a:r>
            <a:r>
              <a:rPr sz="1200" dirty="0">
                <a:latin typeface="Times New Roman"/>
                <a:cs typeface="Times New Roman"/>
              </a:rPr>
              <a:t>и  </a:t>
            </a:r>
            <a:r>
              <a:rPr sz="1200" spc="-5" dirty="0">
                <a:latin typeface="Times New Roman"/>
                <a:cs typeface="Times New Roman"/>
              </a:rPr>
              <a:t>избирательности</a:t>
            </a:r>
            <a:r>
              <a:rPr sz="1200" spc="45" dirty="0">
                <a:latin typeface="Times New Roman"/>
                <a:cs typeface="Times New Roman"/>
              </a:rPr>
              <a:t> </a:t>
            </a:r>
            <a:r>
              <a:rPr sz="1200" spc="-5" dirty="0">
                <a:latin typeface="Times New Roman"/>
                <a:cs typeface="Times New Roman"/>
              </a:rPr>
              <a:t>воспроизведения</a:t>
            </a:r>
            <a:r>
              <a:rPr sz="1200" spc="50" dirty="0">
                <a:latin typeface="Times New Roman"/>
                <a:cs typeface="Times New Roman"/>
              </a:rPr>
              <a:t> </a:t>
            </a:r>
            <a:r>
              <a:rPr sz="1200" dirty="0">
                <a:latin typeface="Times New Roman"/>
                <a:cs typeface="Times New Roman"/>
              </a:rPr>
              <a:t>у</a:t>
            </a:r>
            <a:r>
              <a:rPr sz="1200" spc="35" dirty="0">
                <a:latin typeface="Times New Roman"/>
                <a:cs typeface="Times New Roman"/>
              </a:rPr>
              <a:t> </a:t>
            </a:r>
            <a:r>
              <a:rPr sz="1200" spc="-5" dirty="0">
                <a:latin typeface="Times New Roman"/>
                <a:cs typeface="Times New Roman"/>
              </a:rPr>
              <a:t>лиц</a:t>
            </a:r>
            <a:r>
              <a:rPr sz="1200" spc="40" dirty="0">
                <a:latin typeface="Times New Roman"/>
                <a:cs typeface="Times New Roman"/>
              </a:rPr>
              <a:t> </a:t>
            </a:r>
            <a:r>
              <a:rPr sz="1200" dirty="0">
                <a:latin typeface="Times New Roman"/>
                <a:cs typeface="Times New Roman"/>
              </a:rPr>
              <a:t>70</a:t>
            </a:r>
            <a:r>
              <a:rPr sz="1200" spc="25" dirty="0">
                <a:latin typeface="Times New Roman"/>
                <a:cs typeface="Times New Roman"/>
              </a:rPr>
              <a:t> </a:t>
            </a:r>
            <a:r>
              <a:rPr sz="1200" spc="-5" dirty="0">
                <a:latin typeface="Times New Roman"/>
                <a:cs typeface="Times New Roman"/>
              </a:rPr>
              <a:t>лет;</a:t>
            </a:r>
            <a:r>
              <a:rPr sz="1200" spc="45" dirty="0">
                <a:latin typeface="Times New Roman"/>
                <a:cs typeface="Times New Roman"/>
              </a:rPr>
              <a:t> </a:t>
            </a:r>
            <a:r>
              <a:rPr sz="1200" spc="-5" dirty="0">
                <a:latin typeface="Times New Roman"/>
                <a:cs typeface="Times New Roman"/>
              </a:rPr>
              <a:t>б)</a:t>
            </a:r>
            <a:r>
              <a:rPr sz="1200" spc="25" dirty="0">
                <a:latin typeface="Times New Roman"/>
                <a:cs typeface="Times New Roman"/>
              </a:rPr>
              <a:t> </a:t>
            </a:r>
            <a:r>
              <a:rPr sz="1200" spc="-5" dirty="0">
                <a:latin typeface="Times New Roman"/>
                <a:cs typeface="Times New Roman"/>
              </a:rPr>
              <a:t>ослабление</a:t>
            </a:r>
            <a:r>
              <a:rPr sz="1200" spc="50" dirty="0">
                <a:latin typeface="Times New Roman"/>
                <a:cs typeface="Times New Roman"/>
              </a:rPr>
              <a:t> </a:t>
            </a:r>
            <a:r>
              <a:rPr sz="1200" spc="-5" dirty="0">
                <a:latin typeface="Times New Roman"/>
                <a:cs typeface="Times New Roman"/>
              </a:rPr>
              <a:t>темпа</a:t>
            </a:r>
            <a:r>
              <a:rPr sz="1200" spc="50" dirty="0">
                <a:latin typeface="Times New Roman"/>
                <a:cs typeface="Times New Roman"/>
              </a:rPr>
              <a:t> </a:t>
            </a:r>
            <a:r>
              <a:rPr sz="1200" spc="-5" dirty="0">
                <a:latin typeface="Times New Roman"/>
                <a:cs typeface="Times New Roman"/>
              </a:rPr>
              <a:t>мышления</a:t>
            </a:r>
            <a:r>
              <a:rPr sz="1200" spc="45" dirty="0">
                <a:latin typeface="Times New Roman"/>
                <a:cs typeface="Times New Roman"/>
              </a:rPr>
              <a:t> </a:t>
            </a:r>
            <a:r>
              <a:rPr sz="1200" spc="-5" dirty="0">
                <a:latin typeface="Times New Roman"/>
                <a:cs typeface="Times New Roman"/>
              </a:rPr>
              <a:t>до</a:t>
            </a:r>
            <a:r>
              <a:rPr sz="1200" spc="40" dirty="0">
                <a:latin typeface="Times New Roman"/>
                <a:cs typeface="Times New Roman"/>
              </a:rPr>
              <a:t> </a:t>
            </a:r>
            <a:r>
              <a:rPr sz="1200" dirty="0">
                <a:latin typeface="Times New Roman"/>
                <a:cs typeface="Times New Roman"/>
              </a:rPr>
              <a:t>75</a:t>
            </a:r>
            <a:r>
              <a:rPr sz="1200" spc="25" dirty="0">
                <a:latin typeface="Times New Roman"/>
                <a:cs typeface="Times New Roman"/>
              </a:rPr>
              <a:t> </a:t>
            </a:r>
            <a:r>
              <a:rPr sz="1200" spc="-5" dirty="0">
                <a:latin typeface="Times New Roman"/>
                <a:cs typeface="Times New Roman"/>
              </a:rPr>
              <a:t>лет;</a:t>
            </a:r>
            <a:endParaRPr sz="1200">
              <a:latin typeface="Times New Roman"/>
              <a:cs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2390" y="4944060"/>
            <a:ext cx="337185" cy="357505"/>
          </a:xfrm>
          <a:prstGeom prst="rect">
            <a:avLst/>
          </a:prstGeom>
        </p:spPr>
        <p:txBody>
          <a:bodyPr vert="horz" wrap="square" lIns="0" tIns="0" rIns="0" bIns="0" rtlCol="0">
            <a:spAutoFit/>
          </a:bodyPr>
          <a:lstStyle/>
          <a:p>
            <a:pPr>
              <a:lnSpc>
                <a:spcPts val="2760"/>
              </a:lnSpc>
            </a:pPr>
            <a:r>
              <a:rPr sz="2400" spc="-5" dirty="0">
                <a:latin typeface="Cambria"/>
                <a:cs typeface="Cambria"/>
              </a:rPr>
              <a:t>14</a:t>
            </a:r>
            <a:endParaRPr sz="2400">
              <a:latin typeface="Cambria"/>
              <a:cs typeface="Cambria"/>
            </a:endParaRPr>
          </a:p>
        </p:txBody>
      </p:sp>
      <p:sp>
        <p:nvSpPr>
          <p:cNvPr id="3" name="object 3"/>
          <p:cNvSpPr/>
          <p:nvPr/>
        </p:nvSpPr>
        <p:spPr>
          <a:xfrm>
            <a:off x="1080135" y="2827664"/>
            <a:ext cx="5937250" cy="2230120"/>
          </a:xfrm>
          <a:custGeom>
            <a:avLst/>
            <a:gdLst/>
            <a:ahLst/>
            <a:cxnLst/>
            <a:rect l="l" t="t" r="r" b="b"/>
            <a:pathLst>
              <a:path w="5937250" h="2230120">
                <a:moveTo>
                  <a:pt x="5937249" y="0"/>
                </a:moveTo>
                <a:lnTo>
                  <a:pt x="0" y="0"/>
                </a:lnTo>
                <a:lnTo>
                  <a:pt x="0" y="2230120"/>
                </a:lnTo>
                <a:lnTo>
                  <a:pt x="5937249" y="2230120"/>
                </a:lnTo>
                <a:lnTo>
                  <a:pt x="5937249" y="0"/>
                </a:lnTo>
                <a:close/>
              </a:path>
            </a:pathLst>
          </a:custGeom>
          <a:solidFill>
            <a:srgbClr val="FFFFFF"/>
          </a:solidFill>
        </p:spPr>
        <p:txBody>
          <a:bodyPr wrap="square" lIns="0" tIns="0" rIns="0" bIns="0" rtlCol="0"/>
          <a:lstStyle/>
          <a:p>
            <a:endParaRPr/>
          </a:p>
        </p:txBody>
      </p:sp>
      <p:sp>
        <p:nvSpPr>
          <p:cNvPr id="4" name="object 4"/>
          <p:cNvSpPr/>
          <p:nvPr/>
        </p:nvSpPr>
        <p:spPr>
          <a:xfrm>
            <a:off x="1080135" y="5057784"/>
            <a:ext cx="5937250" cy="2106930"/>
          </a:xfrm>
          <a:custGeom>
            <a:avLst/>
            <a:gdLst/>
            <a:ahLst/>
            <a:cxnLst/>
            <a:rect l="l" t="t" r="r" b="b"/>
            <a:pathLst>
              <a:path w="5937250" h="2106929">
                <a:moveTo>
                  <a:pt x="5937249" y="0"/>
                </a:moveTo>
                <a:lnTo>
                  <a:pt x="0" y="0"/>
                </a:lnTo>
                <a:lnTo>
                  <a:pt x="0" y="2106930"/>
                </a:lnTo>
                <a:lnTo>
                  <a:pt x="5937249" y="2106930"/>
                </a:lnTo>
                <a:lnTo>
                  <a:pt x="5937249" y="0"/>
                </a:lnTo>
                <a:close/>
              </a:path>
            </a:pathLst>
          </a:custGeom>
          <a:solidFill>
            <a:srgbClr val="FFFFFF"/>
          </a:solidFill>
        </p:spPr>
        <p:txBody>
          <a:bodyPr wrap="square" lIns="0" tIns="0" rIns="0" bIns="0" rtlCol="0"/>
          <a:lstStyle/>
          <a:p>
            <a:endParaRPr/>
          </a:p>
        </p:txBody>
      </p:sp>
      <p:sp>
        <p:nvSpPr>
          <p:cNvPr id="5" name="object 5"/>
          <p:cNvSpPr txBox="1"/>
          <p:nvPr/>
        </p:nvSpPr>
        <p:spPr>
          <a:xfrm>
            <a:off x="1069339" y="415299"/>
            <a:ext cx="5965825" cy="9220200"/>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14</a:t>
            </a:r>
            <a:endParaRPr sz="1100">
              <a:latin typeface="Calibri"/>
              <a:cs typeface="Calibri"/>
            </a:endParaRPr>
          </a:p>
          <a:p>
            <a:pPr>
              <a:lnSpc>
                <a:spcPct val="100000"/>
              </a:lnSpc>
              <a:spcBef>
                <a:spcPts val="10"/>
              </a:spcBef>
            </a:pPr>
            <a:endParaRPr sz="1150">
              <a:latin typeface="Calibri"/>
              <a:cs typeface="Calibri"/>
            </a:endParaRPr>
          </a:p>
          <a:p>
            <a:pPr marL="12700" marR="5080">
              <a:lnSpc>
                <a:spcPts val="1380"/>
              </a:lnSpc>
              <a:tabLst>
                <a:tab pos="264795" algn="l"/>
                <a:tab pos="1029969" algn="l"/>
                <a:tab pos="1720214" algn="l"/>
                <a:tab pos="2543810" algn="l"/>
                <a:tab pos="2750820" algn="l"/>
                <a:tab pos="3439160" algn="l"/>
                <a:tab pos="4349750" algn="l"/>
                <a:tab pos="5034280" algn="l"/>
              </a:tabLst>
            </a:pPr>
            <a:r>
              <a:rPr sz="1200" spc="-10" dirty="0">
                <a:latin typeface="Times New Roman"/>
                <a:cs typeface="Times New Roman"/>
              </a:rPr>
              <a:t>в</a:t>
            </a:r>
            <a:r>
              <a:rPr sz="1200" dirty="0">
                <a:latin typeface="Times New Roman"/>
                <a:cs typeface="Times New Roman"/>
              </a:rPr>
              <a:t>)	</a:t>
            </a:r>
            <a:r>
              <a:rPr sz="1200" spc="-5" dirty="0">
                <a:latin typeface="Times New Roman"/>
                <a:cs typeface="Times New Roman"/>
              </a:rPr>
              <a:t>сни</a:t>
            </a:r>
            <a:r>
              <a:rPr sz="1200" dirty="0">
                <a:latin typeface="Times New Roman"/>
                <a:cs typeface="Times New Roman"/>
              </a:rPr>
              <a:t>ж</a:t>
            </a:r>
            <a:r>
              <a:rPr sz="1200" spc="-5" dirty="0">
                <a:latin typeface="Times New Roman"/>
                <a:cs typeface="Times New Roman"/>
              </a:rPr>
              <a:t>ен</a:t>
            </a:r>
            <a:r>
              <a:rPr sz="1200" spc="5" dirty="0">
                <a:latin typeface="Times New Roman"/>
                <a:cs typeface="Times New Roman"/>
              </a:rPr>
              <a:t>и</a:t>
            </a:r>
            <a:r>
              <a:rPr sz="1200" dirty="0">
                <a:latin typeface="Times New Roman"/>
                <a:cs typeface="Times New Roman"/>
              </a:rPr>
              <a:t>е	</a:t>
            </a:r>
            <a:r>
              <a:rPr sz="1200" spc="-5" dirty="0">
                <a:latin typeface="Times New Roman"/>
                <a:cs typeface="Times New Roman"/>
              </a:rPr>
              <a:t>качест</a:t>
            </a:r>
            <a:r>
              <a:rPr sz="1200" dirty="0">
                <a:latin typeface="Times New Roman"/>
                <a:cs typeface="Times New Roman"/>
              </a:rPr>
              <a:t>ва	</a:t>
            </a:r>
            <a:r>
              <a:rPr sz="1200" spc="-10" dirty="0">
                <a:latin typeface="Times New Roman"/>
                <a:cs typeface="Times New Roman"/>
              </a:rPr>
              <a:t>м</a:t>
            </a:r>
            <a:r>
              <a:rPr sz="1200" dirty="0">
                <a:latin typeface="Times New Roman"/>
                <a:cs typeface="Times New Roman"/>
              </a:rPr>
              <a:t>ы</a:t>
            </a:r>
            <a:r>
              <a:rPr sz="1200" spc="-5" dirty="0">
                <a:latin typeface="Times New Roman"/>
                <a:cs typeface="Times New Roman"/>
              </a:rPr>
              <a:t>ш</a:t>
            </a:r>
            <a:r>
              <a:rPr sz="1200" dirty="0">
                <a:latin typeface="Times New Roman"/>
                <a:cs typeface="Times New Roman"/>
              </a:rPr>
              <a:t>л</a:t>
            </a:r>
            <a:r>
              <a:rPr sz="1200" spc="-5" dirty="0">
                <a:latin typeface="Times New Roman"/>
                <a:cs typeface="Times New Roman"/>
              </a:rPr>
              <a:t>ени</a:t>
            </a:r>
            <a:r>
              <a:rPr sz="1200" dirty="0">
                <a:latin typeface="Times New Roman"/>
                <a:cs typeface="Times New Roman"/>
              </a:rPr>
              <a:t>я	у	</a:t>
            </a:r>
            <a:r>
              <a:rPr sz="1200" spc="-5" dirty="0">
                <a:latin typeface="Times New Roman"/>
                <a:cs typeface="Times New Roman"/>
              </a:rPr>
              <a:t>бо</a:t>
            </a:r>
            <a:r>
              <a:rPr sz="1200" spc="-10" dirty="0">
                <a:latin typeface="Times New Roman"/>
                <a:cs typeface="Times New Roman"/>
              </a:rPr>
              <a:t>л</a:t>
            </a:r>
            <a:r>
              <a:rPr sz="1200" dirty="0">
                <a:latin typeface="Times New Roman"/>
                <a:cs typeface="Times New Roman"/>
              </a:rPr>
              <a:t>ь</a:t>
            </a:r>
            <a:r>
              <a:rPr sz="1200" spc="-5" dirty="0">
                <a:latin typeface="Times New Roman"/>
                <a:cs typeface="Times New Roman"/>
              </a:rPr>
              <a:t>н</a:t>
            </a:r>
            <a:r>
              <a:rPr sz="1200" dirty="0">
                <a:latin typeface="Times New Roman"/>
                <a:cs typeface="Times New Roman"/>
              </a:rPr>
              <a:t>ых	</a:t>
            </a:r>
            <a:r>
              <a:rPr sz="1200" spc="-5" dirty="0">
                <a:latin typeface="Times New Roman"/>
                <a:cs typeface="Times New Roman"/>
              </a:rPr>
              <a:t>ста</a:t>
            </a:r>
            <a:r>
              <a:rPr sz="1200" dirty="0">
                <a:latin typeface="Times New Roman"/>
                <a:cs typeface="Times New Roman"/>
              </a:rPr>
              <a:t>р</a:t>
            </a:r>
            <a:r>
              <a:rPr sz="1200" spc="-5" dirty="0">
                <a:latin typeface="Times New Roman"/>
                <a:cs typeface="Times New Roman"/>
              </a:rPr>
              <a:t>ч</a:t>
            </a:r>
            <a:r>
              <a:rPr sz="1200" spc="5" dirty="0">
                <a:latin typeface="Times New Roman"/>
                <a:cs typeface="Times New Roman"/>
              </a:rPr>
              <a:t>е</a:t>
            </a:r>
            <a:r>
              <a:rPr sz="1200" spc="-5" dirty="0">
                <a:latin typeface="Times New Roman"/>
                <a:cs typeface="Times New Roman"/>
              </a:rPr>
              <a:t>ск</a:t>
            </a:r>
            <a:r>
              <a:rPr sz="1200" dirty="0">
                <a:latin typeface="Times New Roman"/>
                <a:cs typeface="Times New Roman"/>
              </a:rPr>
              <a:t>о</a:t>
            </a:r>
            <a:r>
              <a:rPr sz="1200" spc="-5" dirty="0">
                <a:latin typeface="Times New Roman"/>
                <a:cs typeface="Times New Roman"/>
              </a:rPr>
              <a:t>г</a:t>
            </a:r>
            <a:r>
              <a:rPr sz="1200" dirty="0">
                <a:latin typeface="Times New Roman"/>
                <a:cs typeface="Times New Roman"/>
              </a:rPr>
              <a:t>о	</a:t>
            </a:r>
            <a:r>
              <a:rPr sz="1200" spc="-10" dirty="0">
                <a:latin typeface="Times New Roman"/>
                <a:cs typeface="Times New Roman"/>
              </a:rPr>
              <a:t>в</a:t>
            </a:r>
            <a:r>
              <a:rPr sz="1200" dirty="0">
                <a:latin typeface="Times New Roman"/>
                <a:cs typeface="Times New Roman"/>
              </a:rPr>
              <a:t>о</a:t>
            </a:r>
            <a:r>
              <a:rPr sz="1200" spc="-5" dirty="0">
                <a:latin typeface="Times New Roman"/>
                <a:cs typeface="Times New Roman"/>
              </a:rPr>
              <a:t>з</a:t>
            </a:r>
            <a:r>
              <a:rPr sz="1200" dirty="0">
                <a:latin typeface="Times New Roman"/>
                <a:cs typeface="Times New Roman"/>
              </a:rPr>
              <a:t>р</a:t>
            </a:r>
            <a:r>
              <a:rPr sz="1200" spc="-5" dirty="0">
                <a:latin typeface="Times New Roman"/>
                <a:cs typeface="Times New Roman"/>
              </a:rPr>
              <a:t>аст</a:t>
            </a:r>
            <a:r>
              <a:rPr sz="1200" dirty="0">
                <a:latin typeface="Times New Roman"/>
                <a:cs typeface="Times New Roman"/>
              </a:rPr>
              <a:t>а	(</a:t>
            </a:r>
            <a:r>
              <a:rPr sz="1200" spc="-5" dirty="0">
                <a:latin typeface="Times New Roman"/>
                <a:cs typeface="Times New Roman"/>
              </a:rPr>
              <a:t>с</a:t>
            </a:r>
            <a:r>
              <a:rPr sz="1200" dirty="0">
                <a:latin typeface="Times New Roman"/>
                <a:cs typeface="Times New Roman"/>
              </a:rPr>
              <a:t>оо</a:t>
            </a:r>
            <a:r>
              <a:rPr sz="1200" spc="-5" dirty="0">
                <a:latin typeface="Times New Roman"/>
                <a:cs typeface="Times New Roman"/>
              </a:rPr>
              <a:t>тн</a:t>
            </a:r>
            <a:r>
              <a:rPr sz="1200" dirty="0">
                <a:latin typeface="Times New Roman"/>
                <a:cs typeface="Times New Roman"/>
              </a:rPr>
              <a:t>о</a:t>
            </a:r>
            <a:r>
              <a:rPr sz="1200" spc="-5" dirty="0">
                <a:latin typeface="Times New Roman"/>
                <a:cs typeface="Times New Roman"/>
              </a:rPr>
              <a:t>ш</a:t>
            </a:r>
            <a:r>
              <a:rPr sz="1200" spc="55" dirty="0">
                <a:latin typeface="Times New Roman"/>
                <a:cs typeface="Times New Roman"/>
              </a:rPr>
              <a:t>е</a:t>
            </a:r>
            <a:r>
              <a:rPr sz="1200" spc="-5" dirty="0">
                <a:latin typeface="Times New Roman"/>
                <a:cs typeface="Times New Roman"/>
              </a:rPr>
              <a:t>ни</a:t>
            </a:r>
            <a:r>
              <a:rPr sz="1200" dirty="0">
                <a:latin typeface="Times New Roman"/>
                <a:cs typeface="Times New Roman"/>
              </a:rPr>
              <a:t>я  </a:t>
            </a:r>
            <a:r>
              <a:rPr sz="1200" spc="-5" dirty="0">
                <a:latin typeface="Times New Roman"/>
                <a:cs typeface="Times New Roman"/>
              </a:rPr>
              <a:t>абстрактного </a:t>
            </a:r>
            <a:r>
              <a:rPr sz="1200" dirty="0">
                <a:latin typeface="Times New Roman"/>
                <a:cs typeface="Times New Roman"/>
              </a:rPr>
              <a:t>и</a:t>
            </a:r>
            <a:r>
              <a:rPr sz="1200" spc="10" dirty="0">
                <a:latin typeface="Times New Roman"/>
                <a:cs typeface="Times New Roman"/>
              </a:rPr>
              <a:t> </a:t>
            </a:r>
            <a:r>
              <a:rPr sz="1200" spc="-5" dirty="0">
                <a:latin typeface="Times New Roman"/>
                <a:cs typeface="Times New Roman"/>
              </a:rPr>
              <a:t>конкретного);</a:t>
            </a:r>
            <a:endParaRPr sz="1200">
              <a:latin typeface="Times New Roman"/>
              <a:cs typeface="Times New Roman"/>
            </a:endParaRPr>
          </a:p>
          <a:p>
            <a:pPr marL="12700" marR="8255" indent="449580" algn="just">
              <a:lnSpc>
                <a:spcPts val="1380"/>
              </a:lnSpc>
              <a:spcBef>
                <a:spcPts val="1000"/>
              </a:spcBef>
            </a:pPr>
            <a:r>
              <a:rPr sz="1200" dirty="0">
                <a:latin typeface="Times New Roman"/>
                <a:cs typeface="Times New Roman"/>
              </a:rPr>
              <a:t>3) </a:t>
            </a:r>
            <a:r>
              <a:rPr sz="1200" spc="-5" dirty="0">
                <a:latin typeface="Times New Roman"/>
                <a:cs typeface="Times New Roman"/>
              </a:rPr>
              <a:t>большая зависимость результатов мнестико-интеллектуальной работы </a:t>
            </a:r>
            <a:r>
              <a:rPr sz="1200" dirty="0">
                <a:latin typeface="Times New Roman"/>
                <a:cs typeface="Times New Roman"/>
              </a:rPr>
              <a:t>от </a:t>
            </a:r>
            <a:r>
              <a:rPr sz="1200" spc="-5" dirty="0">
                <a:latin typeface="Times New Roman"/>
                <a:cs typeface="Times New Roman"/>
              </a:rPr>
              <a:t>уровня  памяти </a:t>
            </a:r>
            <a:r>
              <a:rPr sz="1200" dirty="0">
                <a:latin typeface="Times New Roman"/>
                <a:cs typeface="Times New Roman"/>
              </a:rPr>
              <a:t>и </a:t>
            </a:r>
            <a:r>
              <a:rPr sz="1200" spc="-5" dirty="0">
                <a:latin typeface="Times New Roman"/>
                <a:cs typeface="Times New Roman"/>
              </a:rPr>
              <a:t>мышления </a:t>
            </a:r>
            <a:r>
              <a:rPr sz="1200" dirty="0">
                <a:latin typeface="Times New Roman"/>
                <a:cs typeface="Times New Roman"/>
              </a:rPr>
              <a:t>в </a:t>
            </a:r>
            <a:r>
              <a:rPr sz="1200" spc="-5" dirty="0">
                <a:latin typeface="Times New Roman"/>
                <a:cs typeface="Times New Roman"/>
              </a:rPr>
              <a:t>прошлом, чем при сенильной деменции, когда индивидуальное  мышление становится ригидно-конкретным </a:t>
            </a:r>
            <a:r>
              <a:rPr sz="1200" dirty="0">
                <a:latin typeface="Times New Roman"/>
                <a:cs typeface="Times New Roman"/>
              </a:rPr>
              <a:t>и </a:t>
            </a:r>
            <a:r>
              <a:rPr sz="1200" spc="-5" dirty="0">
                <a:latin typeface="Times New Roman"/>
                <a:cs typeface="Times New Roman"/>
              </a:rPr>
              <a:t>больные не могут использовать опыт. </a:t>
            </a:r>
            <a:r>
              <a:rPr sz="1200" dirty="0">
                <a:latin typeface="Times New Roman"/>
                <a:cs typeface="Times New Roman"/>
              </a:rPr>
              <a:t>При  </a:t>
            </a:r>
            <a:r>
              <a:rPr sz="1200" spc="-5" dirty="0">
                <a:latin typeface="Times New Roman"/>
                <a:cs typeface="Times New Roman"/>
              </a:rPr>
              <a:t>сенильной деменции равномерно нарастают снижение памяти, мышления, изменение  личностных черт, неспособность </a:t>
            </a:r>
            <a:r>
              <a:rPr sz="1200" dirty="0">
                <a:latin typeface="Times New Roman"/>
                <a:cs typeface="Times New Roman"/>
              </a:rPr>
              <a:t>к </a:t>
            </a:r>
            <a:r>
              <a:rPr sz="1200" spc="-5" dirty="0">
                <a:latin typeface="Times New Roman"/>
                <a:cs typeface="Times New Roman"/>
              </a:rPr>
              <a:t>компенсации изъянов. Ведущим симптомокомплексом  при всех вариантах начала сенильной деменции являются нивелировка или огрубление  личности </a:t>
            </a:r>
            <a:r>
              <a:rPr sz="1200" dirty="0">
                <a:latin typeface="Times New Roman"/>
                <a:cs typeface="Times New Roman"/>
              </a:rPr>
              <a:t>с </a:t>
            </a:r>
            <a:r>
              <a:rPr sz="1200" spc="-5" dirty="0">
                <a:latin typeface="Times New Roman"/>
                <a:cs typeface="Times New Roman"/>
              </a:rPr>
              <a:t>нарушением эмоционального резонанса, снижение или отсутствие критики </a:t>
            </a:r>
            <a:r>
              <a:rPr sz="1200" dirty="0">
                <a:latin typeface="Times New Roman"/>
                <a:cs typeface="Times New Roman"/>
              </a:rPr>
              <a:t>к  </a:t>
            </a:r>
            <a:r>
              <a:rPr sz="1200" spc="-5" dirty="0">
                <a:latin typeface="Times New Roman"/>
                <a:cs typeface="Times New Roman"/>
              </a:rPr>
              <a:t>своему поведению </a:t>
            </a:r>
            <a:r>
              <a:rPr sz="1200" dirty="0">
                <a:latin typeface="Times New Roman"/>
                <a:cs typeface="Times New Roman"/>
              </a:rPr>
              <a:t>и </a:t>
            </a:r>
            <a:r>
              <a:rPr sz="1200" spc="-5" dirty="0">
                <a:latin typeface="Times New Roman"/>
                <a:cs typeface="Times New Roman"/>
              </a:rPr>
              <a:t>суждениям, прогрессирующее расстройство памяти </a:t>
            </a:r>
            <a:r>
              <a:rPr sz="1200" dirty="0">
                <a:latin typeface="Times New Roman"/>
                <a:cs typeface="Times New Roman"/>
              </a:rPr>
              <a:t>(В. </a:t>
            </a:r>
            <a:r>
              <a:rPr sz="1200" spc="-5" dirty="0">
                <a:latin typeface="Times New Roman"/>
                <a:cs typeface="Times New Roman"/>
              </a:rPr>
              <a:t>Г. Будза,  </a:t>
            </a:r>
            <a:r>
              <a:rPr sz="1200" dirty="0">
                <a:latin typeface="Times New Roman"/>
                <a:cs typeface="Times New Roman"/>
              </a:rPr>
              <a:t>1977).</a:t>
            </a:r>
            <a:endParaRPr sz="1200">
              <a:latin typeface="Times New Roman"/>
              <a:cs typeface="Times New Roman"/>
            </a:endParaRPr>
          </a:p>
          <a:p>
            <a:pPr marL="12700" marR="10160" indent="449580" algn="just">
              <a:lnSpc>
                <a:spcPts val="1380"/>
              </a:lnSpc>
              <a:spcBef>
                <a:spcPts val="1000"/>
              </a:spcBef>
            </a:pPr>
            <a:r>
              <a:rPr sz="1200" i="1" spc="-5" dirty="0">
                <a:latin typeface="Times New Roman"/>
                <a:cs typeface="Times New Roman"/>
              </a:rPr>
              <a:t>Дементный вариант </a:t>
            </a:r>
            <a:r>
              <a:rPr sz="1200" spc="-5" dirty="0">
                <a:latin typeface="Times New Roman"/>
                <a:cs typeface="Times New Roman"/>
              </a:rPr>
              <a:t>начальных патологических изменений характеризуется более  заметным личностным огрубением, капризностью, подчас со злобными реакциями,  недоверчивостью, неприязненностью </a:t>
            </a:r>
            <a:r>
              <a:rPr sz="1200" dirty="0">
                <a:latin typeface="Times New Roman"/>
                <a:cs typeface="Times New Roman"/>
              </a:rPr>
              <a:t>— </a:t>
            </a:r>
            <a:r>
              <a:rPr sz="1200" spc="-5" dirty="0">
                <a:latin typeface="Times New Roman"/>
                <a:cs typeface="Times New Roman"/>
              </a:rPr>
              <a:t>вначале </a:t>
            </a:r>
            <a:r>
              <a:rPr sz="1200" dirty="0">
                <a:latin typeface="Times New Roman"/>
                <a:cs typeface="Times New Roman"/>
              </a:rPr>
              <a:t>к </a:t>
            </a:r>
            <a:r>
              <a:rPr sz="1200" spc="-5" dirty="0">
                <a:latin typeface="Times New Roman"/>
                <a:cs typeface="Times New Roman"/>
              </a:rPr>
              <a:t>неродному окружению (зятю, снохе,  соседям), конфликтностью, скупостью. </a:t>
            </a:r>
            <a:r>
              <a:rPr sz="1200" dirty="0">
                <a:latin typeface="Times New Roman"/>
                <a:cs typeface="Times New Roman"/>
              </a:rPr>
              <a:t>В </a:t>
            </a:r>
            <a:r>
              <a:rPr sz="1200" spc="-5" dirty="0">
                <a:latin typeface="Times New Roman"/>
                <a:cs typeface="Times New Roman"/>
              </a:rPr>
              <a:t>других случаях наблюдаются падение  инициативы, равнодушие </a:t>
            </a:r>
            <a:r>
              <a:rPr sz="1200" dirty="0">
                <a:latin typeface="Times New Roman"/>
                <a:cs typeface="Times New Roman"/>
              </a:rPr>
              <a:t>к </a:t>
            </a:r>
            <a:r>
              <a:rPr sz="1200" spc="-5" dirty="0">
                <a:latin typeface="Times New Roman"/>
                <a:cs typeface="Times New Roman"/>
              </a:rPr>
              <a:t>окружающему, состоянию собственного здоровья, одежде, </a:t>
            </a:r>
            <a:r>
              <a:rPr sz="1200" dirty="0">
                <a:latin typeface="Times New Roman"/>
                <a:cs typeface="Times New Roman"/>
              </a:rPr>
              <a:t>к  </a:t>
            </a:r>
            <a:r>
              <a:rPr sz="1200" spc="-5" dirty="0">
                <a:latin typeface="Times New Roman"/>
                <a:cs typeface="Times New Roman"/>
              </a:rPr>
              <a:t>порядку </a:t>
            </a:r>
            <a:r>
              <a:rPr sz="1200" dirty="0">
                <a:latin typeface="Times New Roman"/>
                <a:cs typeface="Times New Roman"/>
              </a:rPr>
              <a:t>в </a:t>
            </a:r>
            <a:r>
              <a:rPr sz="1200" spc="-5" dirty="0">
                <a:latin typeface="Times New Roman"/>
                <a:cs typeface="Times New Roman"/>
              </a:rPr>
              <a:t>доме. Снижение критики при дементном варианте начальных патологических  изменений проявляется как бы случайными некритическими поступками, не  соответствующими негрубым еще расстройствам мышления. Одновременно усиливается  забывчивость на имена знакомых, родственников, тема беседы чаще сводится </a:t>
            </a:r>
            <a:r>
              <a:rPr sz="1200" dirty="0">
                <a:latin typeface="Times New Roman"/>
                <a:cs typeface="Times New Roman"/>
              </a:rPr>
              <a:t>к  </a:t>
            </a:r>
            <a:r>
              <a:rPr sz="1200" spc="-5" dirty="0">
                <a:latin typeface="Times New Roman"/>
                <a:cs typeface="Times New Roman"/>
              </a:rPr>
              <a:t>стереотипным воспоминаниям из прошлого, нередко со сдвигом их </a:t>
            </a:r>
            <a:r>
              <a:rPr sz="1200" dirty="0">
                <a:latin typeface="Times New Roman"/>
                <a:cs typeface="Times New Roman"/>
              </a:rPr>
              <a:t>в </a:t>
            </a:r>
            <a:r>
              <a:rPr sz="1200" spc="-5" dirty="0">
                <a:latin typeface="Times New Roman"/>
                <a:cs typeface="Times New Roman"/>
              </a:rPr>
              <a:t>настоящее. При этом  еще нет бредовых идей ущерба, но высказываются непостоянные, недостаточно  конкретные подозрения </a:t>
            </a:r>
            <a:r>
              <a:rPr sz="1200" dirty="0">
                <a:latin typeface="Times New Roman"/>
                <a:cs typeface="Times New Roman"/>
              </a:rPr>
              <a:t>о </a:t>
            </a:r>
            <a:r>
              <a:rPr sz="1200" spc="-5" dirty="0">
                <a:latin typeface="Times New Roman"/>
                <a:cs typeface="Times New Roman"/>
              </a:rPr>
              <a:t>пропаже вещей, </a:t>
            </a:r>
            <a:r>
              <a:rPr sz="1200" dirty="0">
                <a:latin typeface="Times New Roman"/>
                <a:cs typeface="Times New Roman"/>
              </a:rPr>
              <a:t>о </a:t>
            </a:r>
            <a:r>
              <a:rPr sz="1200" spc="-5" dirty="0">
                <a:latin typeface="Times New Roman"/>
                <a:cs typeface="Times New Roman"/>
              </a:rPr>
              <a:t>материальном</a:t>
            </a:r>
            <a:r>
              <a:rPr sz="1200" spc="60" dirty="0">
                <a:latin typeface="Times New Roman"/>
                <a:cs typeface="Times New Roman"/>
              </a:rPr>
              <a:t> </a:t>
            </a:r>
            <a:r>
              <a:rPr sz="1200" spc="-5" dirty="0">
                <a:latin typeface="Times New Roman"/>
                <a:cs typeface="Times New Roman"/>
              </a:rPr>
              <a:t>ущемлении.</a:t>
            </a:r>
            <a:endParaRPr sz="1200">
              <a:latin typeface="Times New Roman"/>
              <a:cs typeface="Times New Roman"/>
            </a:endParaRPr>
          </a:p>
          <a:p>
            <a:pPr marL="12700" marR="8255" indent="449580" algn="just">
              <a:lnSpc>
                <a:spcPts val="1380"/>
              </a:lnSpc>
              <a:spcBef>
                <a:spcPts val="30"/>
              </a:spcBef>
            </a:pPr>
            <a:r>
              <a:rPr sz="1200" i="1" spc="-5" dirty="0">
                <a:latin typeface="Times New Roman"/>
                <a:cs typeface="Times New Roman"/>
              </a:rPr>
              <a:t>Амнестический вариант </a:t>
            </a:r>
            <a:r>
              <a:rPr sz="1200" spc="-5" dirty="0">
                <a:latin typeface="Times New Roman"/>
                <a:cs typeface="Times New Roman"/>
              </a:rPr>
              <a:t>ранних проявлений патологического процесса </a:t>
            </a:r>
            <a:r>
              <a:rPr sz="1200" dirty="0">
                <a:latin typeface="Times New Roman"/>
                <a:cs typeface="Times New Roman"/>
              </a:rPr>
              <a:t>— </a:t>
            </a:r>
            <a:r>
              <a:rPr sz="1200" spc="-5" dirty="0">
                <a:latin typeface="Times New Roman"/>
                <a:cs typeface="Times New Roman"/>
              </a:rPr>
              <a:t>более  редкий при «чистой», неосложненной атеросклерозом сенильной деменции. Больные  теряют вещи, деньги, путают </a:t>
            </a:r>
            <a:r>
              <a:rPr sz="1200" dirty="0">
                <a:latin typeface="Times New Roman"/>
                <a:cs typeface="Times New Roman"/>
              </a:rPr>
              <a:t>и </a:t>
            </a:r>
            <a:r>
              <a:rPr sz="1200" spc="-5" dirty="0">
                <a:latin typeface="Times New Roman"/>
                <a:cs typeface="Times New Roman"/>
              </a:rPr>
              <a:t>забывают имена своих близких, даты, особенно недавних  событий. Оживляются воспоминания давнего прошлого. Возникают эпизоды  дезориентировки </a:t>
            </a:r>
            <a:r>
              <a:rPr sz="1200" dirty="0">
                <a:latin typeface="Times New Roman"/>
                <a:cs typeface="Times New Roman"/>
              </a:rPr>
              <a:t>в </a:t>
            </a:r>
            <a:r>
              <a:rPr sz="1200" spc="-5" dirty="0">
                <a:latin typeface="Times New Roman"/>
                <a:cs typeface="Times New Roman"/>
              </a:rPr>
              <a:t>незнакомых </a:t>
            </a:r>
            <a:r>
              <a:rPr sz="1200" dirty="0">
                <a:latin typeface="Times New Roman"/>
                <a:cs typeface="Times New Roman"/>
              </a:rPr>
              <a:t>и </a:t>
            </a:r>
            <a:r>
              <a:rPr sz="1200" spc="-5" dirty="0">
                <a:latin typeface="Times New Roman"/>
                <a:cs typeface="Times New Roman"/>
              </a:rPr>
              <a:t>малознакомых местах. Присоединение соматического  заболевания, </a:t>
            </a:r>
            <a:r>
              <a:rPr sz="1200" dirty="0">
                <a:latin typeface="Times New Roman"/>
                <a:cs typeface="Times New Roman"/>
              </a:rPr>
              <a:t>а </a:t>
            </a:r>
            <a:r>
              <a:rPr sz="1200" spc="-5" dirty="0">
                <a:latin typeface="Times New Roman"/>
                <a:cs typeface="Times New Roman"/>
              </a:rPr>
              <a:t>также резкая смена привычного стереотипа (переезд </a:t>
            </a:r>
            <a:r>
              <a:rPr sz="1200" dirty="0">
                <a:latin typeface="Times New Roman"/>
                <a:cs typeface="Times New Roman"/>
              </a:rPr>
              <a:t>в </a:t>
            </a:r>
            <a:r>
              <a:rPr sz="1200" spc="-5" dirty="0">
                <a:latin typeface="Times New Roman"/>
                <a:cs typeface="Times New Roman"/>
              </a:rPr>
              <a:t>незнакомое место)  приводит </a:t>
            </a:r>
            <a:r>
              <a:rPr sz="1200" dirty="0">
                <a:latin typeface="Times New Roman"/>
                <a:cs typeface="Times New Roman"/>
              </a:rPr>
              <a:t>в </a:t>
            </a:r>
            <a:r>
              <a:rPr sz="1200" spc="-5" dirty="0">
                <a:latin typeface="Times New Roman"/>
                <a:cs typeface="Times New Roman"/>
              </a:rPr>
              <a:t>этих случаях </a:t>
            </a:r>
            <a:r>
              <a:rPr sz="1200" dirty="0">
                <a:latin typeface="Times New Roman"/>
                <a:cs typeface="Times New Roman"/>
              </a:rPr>
              <a:t>к </a:t>
            </a:r>
            <a:r>
              <a:rPr sz="1200" spc="-5" dirty="0">
                <a:latin typeface="Times New Roman"/>
                <a:cs typeface="Times New Roman"/>
              </a:rPr>
              <a:t>преходящей амнестической «спутанности» </a:t>
            </a:r>
            <a:r>
              <a:rPr sz="1200" dirty="0">
                <a:latin typeface="Times New Roman"/>
                <a:cs typeface="Times New Roman"/>
              </a:rPr>
              <a:t>с </a:t>
            </a:r>
            <a:r>
              <a:rPr sz="1200" spc="-5" dirty="0">
                <a:latin typeface="Times New Roman"/>
                <a:cs typeface="Times New Roman"/>
              </a:rPr>
              <a:t>дезориентировкой  </a:t>
            </a:r>
            <a:r>
              <a:rPr sz="1200" dirty="0">
                <a:latin typeface="Times New Roman"/>
                <a:cs typeface="Times New Roman"/>
              </a:rPr>
              <a:t>в </a:t>
            </a:r>
            <a:r>
              <a:rPr sz="1200" spc="-5" dirty="0">
                <a:latin typeface="Times New Roman"/>
                <a:cs typeface="Times New Roman"/>
              </a:rPr>
              <a:t>месте, времени, </a:t>
            </a:r>
            <a:r>
              <a:rPr sz="1200" dirty="0">
                <a:latin typeface="Times New Roman"/>
                <a:cs typeface="Times New Roman"/>
              </a:rPr>
              <a:t>с </a:t>
            </a:r>
            <a:r>
              <a:rPr sz="1200" spc="-5" dirty="0">
                <a:latin typeface="Times New Roman"/>
                <a:cs typeface="Times New Roman"/>
              </a:rPr>
              <a:t>беспокойством, идеями ущерба; неузнаванием близких </a:t>
            </a:r>
            <a:r>
              <a:rPr sz="1200" dirty="0">
                <a:latin typeface="Times New Roman"/>
                <a:cs typeface="Times New Roman"/>
              </a:rPr>
              <a:t>и </a:t>
            </a:r>
            <a:r>
              <a:rPr sz="1200" spc="-5" dirty="0">
                <a:latin typeface="Times New Roman"/>
                <a:cs typeface="Times New Roman"/>
              </a:rPr>
              <a:t>ложными  узнаваниями. Снижение критики, признаки огрубения или нивелировки </a:t>
            </a:r>
            <a:r>
              <a:rPr sz="1200" dirty="0">
                <a:latin typeface="Times New Roman"/>
                <a:cs typeface="Times New Roman"/>
              </a:rPr>
              <a:t>личности  </a:t>
            </a:r>
            <a:r>
              <a:rPr sz="1200" spc="-5" dirty="0">
                <a:latin typeface="Times New Roman"/>
                <a:cs typeface="Times New Roman"/>
              </a:rPr>
              <a:t>выражены значительно меньше, чем при дементном варианте начальных патологических  изменений. </a:t>
            </a:r>
            <a:r>
              <a:rPr sz="1200" dirty="0">
                <a:latin typeface="Times New Roman"/>
                <a:cs typeface="Times New Roman"/>
              </a:rPr>
              <a:t>У </a:t>
            </a:r>
            <a:r>
              <a:rPr sz="1200" spc="-5" dirty="0">
                <a:latin typeface="Times New Roman"/>
                <a:cs typeface="Times New Roman"/>
              </a:rPr>
              <a:t>больных </a:t>
            </a:r>
            <a:r>
              <a:rPr sz="1200" dirty="0">
                <a:latin typeface="Times New Roman"/>
                <a:cs typeface="Times New Roman"/>
              </a:rPr>
              <a:t>в </a:t>
            </a:r>
            <a:r>
              <a:rPr sz="1200" spc="-5" dirty="0">
                <a:latin typeface="Times New Roman"/>
                <a:cs typeface="Times New Roman"/>
              </a:rPr>
              <a:t>течение </a:t>
            </a:r>
            <a:r>
              <a:rPr sz="1200" dirty="0">
                <a:latin typeface="Times New Roman"/>
                <a:cs typeface="Times New Roman"/>
              </a:rPr>
              <a:t>1—2 </a:t>
            </a:r>
            <a:r>
              <a:rPr sz="1200" spc="-5" dirty="0">
                <a:latin typeface="Times New Roman"/>
                <a:cs typeface="Times New Roman"/>
              </a:rPr>
              <a:t>лет сохраняются внешние формы поведения, они  пытаются участвовать </a:t>
            </a:r>
            <a:r>
              <a:rPr sz="1200" dirty="0">
                <a:latin typeface="Times New Roman"/>
                <a:cs typeface="Times New Roman"/>
              </a:rPr>
              <a:t>в </a:t>
            </a:r>
            <a:r>
              <a:rPr sz="1200" spc="-5" dirty="0">
                <a:latin typeface="Times New Roman"/>
                <a:cs typeface="Times New Roman"/>
              </a:rPr>
              <a:t>домашних</a:t>
            </a:r>
            <a:r>
              <a:rPr sz="1200" spc="25" dirty="0">
                <a:latin typeface="Times New Roman"/>
                <a:cs typeface="Times New Roman"/>
              </a:rPr>
              <a:t> </a:t>
            </a:r>
            <a:r>
              <a:rPr sz="1200" spc="-5" dirty="0">
                <a:latin typeface="Times New Roman"/>
                <a:cs typeface="Times New Roman"/>
              </a:rPr>
              <a:t>делах.</a:t>
            </a:r>
            <a:endParaRPr sz="1200">
              <a:latin typeface="Times New Roman"/>
              <a:cs typeface="Times New Roman"/>
            </a:endParaRPr>
          </a:p>
          <a:p>
            <a:pPr marL="12700" marR="9525" indent="449580" algn="just">
              <a:lnSpc>
                <a:spcPts val="1380"/>
              </a:lnSpc>
              <a:spcBef>
                <a:spcPts val="20"/>
              </a:spcBef>
            </a:pPr>
            <a:r>
              <a:rPr sz="1200" i="1" spc="-5" dirty="0">
                <a:latin typeface="Times New Roman"/>
                <a:cs typeface="Times New Roman"/>
              </a:rPr>
              <a:t>Психотический вариант </a:t>
            </a:r>
            <a:r>
              <a:rPr sz="1200" spc="-5" dirty="0">
                <a:latin typeface="Times New Roman"/>
                <a:cs typeface="Times New Roman"/>
              </a:rPr>
              <a:t>начальных патологических изменений характеризуется  развитием бредового синдрома: паранойяльного, параноидного, парафренного. </a:t>
            </a:r>
            <a:r>
              <a:rPr sz="1200" dirty="0">
                <a:latin typeface="Times New Roman"/>
                <a:cs typeface="Times New Roman"/>
              </a:rPr>
              <a:t>У  </a:t>
            </a:r>
            <a:r>
              <a:rPr sz="1200" spc="-5" dirty="0">
                <a:latin typeface="Times New Roman"/>
                <a:cs typeface="Times New Roman"/>
              </a:rPr>
              <a:t>некоторых больных наблюдается инициальный психоз </a:t>
            </a:r>
            <a:r>
              <a:rPr sz="1200" dirty="0">
                <a:latin typeface="Times New Roman"/>
                <a:cs typeface="Times New Roman"/>
              </a:rPr>
              <a:t>с </a:t>
            </a:r>
            <a:r>
              <a:rPr sz="1200" spc="-5" dirty="0">
                <a:latin typeface="Times New Roman"/>
                <a:cs typeface="Times New Roman"/>
              </a:rPr>
              <a:t>паранойяльным или  параноидным синдромом, однако возможны </a:t>
            </a:r>
            <a:r>
              <a:rPr sz="1200" dirty="0">
                <a:latin typeface="Times New Roman"/>
                <a:cs typeface="Times New Roman"/>
              </a:rPr>
              <a:t>и </a:t>
            </a:r>
            <a:r>
              <a:rPr sz="1200" spc="-5" dirty="0">
                <a:latin typeface="Times New Roman"/>
                <a:cs typeface="Times New Roman"/>
              </a:rPr>
              <a:t>меланхолические картины.  Интеллектуально-мнестические </a:t>
            </a:r>
            <a:r>
              <a:rPr sz="1200" dirty="0">
                <a:latin typeface="Times New Roman"/>
                <a:cs typeface="Times New Roman"/>
              </a:rPr>
              <a:t>и </a:t>
            </a:r>
            <a:r>
              <a:rPr sz="1200" spc="-5" dirty="0">
                <a:latin typeface="Times New Roman"/>
                <a:cs typeface="Times New Roman"/>
              </a:rPr>
              <a:t>личностные нарушения трудно отличить </a:t>
            </a:r>
            <a:r>
              <a:rPr sz="1200" dirty="0">
                <a:latin typeface="Times New Roman"/>
                <a:cs typeface="Times New Roman"/>
              </a:rPr>
              <a:t>от </a:t>
            </a:r>
            <a:r>
              <a:rPr sz="1200" spc="-5" dirty="0">
                <a:latin typeface="Times New Roman"/>
                <a:cs typeface="Times New Roman"/>
              </a:rPr>
              <a:t>возрастных,  поэтому психозы эти ошибочно диагностируют как функциональные. Течение их иногда  становится эндоформным: бредовой синдром </a:t>
            </a:r>
            <a:r>
              <a:rPr sz="1200" dirty="0">
                <a:latin typeface="Times New Roman"/>
                <a:cs typeface="Times New Roman"/>
              </a:rPr>
              <a:t>в </a:t>
            </a:r>
            <a:r>
              <a:rPr sz="1200" spc="-5" dirty="0">
                <a:latin typeface="Times New Roman"/>
                <a:cs typeface="Times New Roman"/>
              </a:rPr>
              <a:t>дальнейшем трансформируется </a:t>
            </a:r>
            <a:r>
              <a:rPr sz="1200" dirty="0">
                <a:latin typeface="Times New Roman"/>
                <a:cs typeface="Times New Roman"/>
              </a:rPr>
              <a:t>от  </a:t>
            </a:r>
            <a:r>
              <a:rPr sz="1200" spc="-5" dirty="0">
                <a:latin typeface="Times New Roman"/>
                <a:cs typeface="Times New Roman"/>
              </a:rPr>
              <a:t>паранойяльного </a:t>
            </a:r>
            <a:r>
              <a:rPr sz="1200" dirty="0">
                <a:latin typeface="Times New Roman"/>
                <a:cs typeface="Times New Roman"/>
              </a:rPr>
              <a:t>к </a:t>
            </a:r>
            <a:r>
              <a:rPr sz="1200" spc="-5" dirty="0">
                <a:latin typeface="Times New Roman"/>
                <a:cs typeface="Times New Roman"/>
              </a:rPr>
              <a:t>параноидному </a:t>
            </a:r>
            <a:r>
              <a:rPr sz="1200" dirty="0">
                <a:latin typeface="Times New Roman"/>
                <a:cs typeface="Times New Roman"/>
              </a:rPr>
              <a:t>и</a:t>
            </a:r>
            <a:r>
              <a:rPr sz="1200" spc="25" dirty="0">
                <a:latin typeface="Times New Roman"/>
                <a:cs typeface="Times New Roman"/>
              </a:rPr>
              <a:t> </a:t>
            </a:r>
            <a:r>
              <a:rPr sz="1200" spc="-5" dirty="0">
                <a:latin typeface="Times New Roman"/>
                <a:cs typeface="Times New Roman"/>
              </a:rPr>
              <a:t>парафренному.</a:t>
            </a:r>
            <a:endParaRPr sz="1200">
              <a:latin typeface="Times New Roman"/>
              <a:cs typeface="Times New Roman"/>
            </a:endParaRPr>
          </a:p>
          <a:p>
            <a:pPr marL="12700" marR="8255" indent="449580" algn="just">
              <a:lnSpc>
                <a:spcPts val="1380"/>
              </a:lnSpc>
              <a:spcBef>
                <a:spcPts val="30"/>
              </a:spcBef>
            </a:pPr>
            <a:r>
              <a:rPr sz="1200" i="1" spc="-5" dirty="0">
                <a:latin typeface="Times New Roman"/>
                <a:cs typeface="Times New Roman"/>
              </a:rPr>
              <a:t>Патопсихологически </a:t>
            </a:r>
            <a:r>
              <a:rPr sz="1200" dirty="0">
                <a:latin typeface="Times New Roman"/>
                <a:cs typeface="Times New Roman"/>
              </a:rPr>
              <a:t>уже в </a:t>
            </a:r>
            <a:r>
              <a:rPr sz="1200" spc="-5" dirty="0">
                <a:latin typeface="Times New Roman"/>
                <a:cs typeface="Times New Roman"/>
              </a:rPr>
              <a:t>начале сенильной деменции констатируют трудность  категориальных обобщений, выделения главного </a:t>
            </a:r>
            <a:r>
              <a:rPr sz="1200" dirty="0">
                <a:latin typeface="Times New Roman"/>
                <a:cs typeface="Times New Roman"/>
              </a:rPr>
              <a:t>и </a:t>
            </a:r>
            <a:r>
              <a:rPr sz="1200" spc="-5" dirty="0">
                <a:latin typeface="Times New Roman"/>
                <a:cs typeface="Times New Roman"/>
              </a:rPr>
              <a:t>второстепенного, аморфные </a:t>
            </a:r>
            <a:r>
              <a:rPr sz="1200" dirty="0">
                <a:latin typeface="Times New Roman"/>
                <a:cs typeface="Times New Roman"/>
              </a:rPr>
              <a:t>и  </a:t>
            </a:r>
            <a:r>
              <a:rPr sz="1200" spc="-5" dirty="0">
                <a:latin typeface="Times New Roman"/>
                <a:cs typeface="Times New Roman"/>
              </a:rPr>
              <a:t>ригидно-конкретные суждения. Отмечается относительно небольшое снижение фиксации:  больные способны </a:t>
            </a:r>
            <a:r>
              <a:rPr sz="1200" dirty="0">
                <a:latin typeface="Times New Roman"/>
                <a:cs typeface="Times New Roman"/>
              </a:rPr>
              <a:t>к </a:t>
            </a:r>
            <a:r>
              <a:rPr sz="1200" spc="-5" dirty="0">
                <a:latin typeface="Times New Roman"/>
                <a:cs typeface="Times New Roman"/>
              </a:rPr>
              <a:t>заучиванию </a:t>
            </a:r>
            <a:r>
              <a:rPr sz="1200" dirty="0">
                <a:latin typeface="Times New Roman"/>
                <a:cs typeface="Times New Roman"/>
              </a:rPr>
              <a:t>7—8 </a:t>
            </a:r>
            <a:r>
              <a:rPr sz="1200" spc="-5" dirty="0">
                <a:latin typeface="Times New Roman"/>
                <a:cs typeface="Times New Roman"/>
              </a:rPr>
              <a:t>слов после пятого повторения. </a:t>
            </a:r>
            <a:r>
              <a:rPr sz="1200" dirty="0">
                <a:latin typeface="Times New Roman"/>
                <a:cs typeface="Times New Roman"/>
              </a:rPr>
              <a:t>С </a:t>
            </a:r>
            <a:r>
              <a:rPr sz="1200" spc="-5" dirty="0">
                <a:latin typeface="Times New Roman"/>
                <a:cs typeface="Times New Roman"/>
              </a:rPr>
              <a:t>помощью пробы  на непосредственное запоминание обнаруживают неспособность удержать словесный ряд  </a:t>
            </a:r>
            <a:r>
              <a:rPr sz="1200" dirty="0">
                <a:latin typeface="Times New Roman"/>
                <a:cs typeface="Times New Roman"/>
              </a:rPr>
              <a:t>в 3 </a:t>
            </a:r>
            <a:r>
              <a:rPr sz="1200" spc="-5" dirty="0">
                <a:latin typeface="Times New Roman"/>
                <a:cs typeface="Times New Roman"/>
              </a:rPr>
              <a:t>слова только при интерферирующих</a:t>
            </a:r>
            <a:r>
              <a:rPr sz="1200" spc="10" dirty="0">
                <a:latin typeface="Times New Roman"/>
                <a:cs typeface="Times New Roman"/>
              </a:rPr>
              <a:t> </a:t>
            </a:r>
            <a:r>
              <a:rPr sz="1200" spc="-5" dirty="0">
                <a:latin typeface="Times New Roman"/>
                <a:cs typeface="Times New Roman"/>
              </a:rPr>
              <a:t>раздражителях.</a:t>
            </a:r>
            <a:endParaRPr sz="1200">
              <a:latin typeface="Times New Roman"/>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2390" y="4944060"/>
            <a:ext cx="337185" cy="357505"/>
          </a:xfrm>
          <a:prstGeom prst="rect">
            <a:avLst/>
          </a:prstGeom>
        </p:spPr>
        <p:txBody>
          <a:bodyPr vert="horz" wrap="square" lIns="0" tIns="0" rIns="0" bIns="0" rtlCol="0">
            <a:spAutoFit/>
          </a:bodyPr>
          <a:lstStyle/>
          <a:p>
            <a:pPr>
              <a:lnSpc>
                <a:spcPts val="2760"/>
              </a:lnSpc>
            </a:pPr>
            <a:r>
              <a:rPr sz="2400" spc="-5" dirty="0">
                <a:latin typeface="Cambria"/>
                <a:cs typeface="Cambria"/>
              </a:rPr>
              <a:t>15</a:t>
            </a:r>
            <a:endParaRPr sz="2400">
              <a:latin typeface="Cambria"/>
              <a:cs typeface="Cambria"/>
            </a:endParaRPr>
          </a:p>
        </p:txBody>
      </p:sp>
      <p:sp>
        <p:nvSpPr>
          <p:cNvPr id="3" name="object 3"/>
          <p:cNvSpPr/>
          <p:nvPr/>
        </p:nvSpPr>
        <p:spPr>
          <a:xfrm>
            <a:off x="1080135" y="4810134"/>
            <a:ext cx="5937250" cy="1581150"/>
          </a:xfrm>
          <a:custGeom>
            <a:avLst/>
            <a:gdLst/>
            <a:ahLst/>
            <a:cxnLst/>
            <a:rect l="l" t="t" r="r" b="b"/>
            <a:pathLst>
              <a:path w="5937250" h="1581150">
                <a:moveTo>
                  <a:pt x="5937249" y="0"/>
                </a:moveTo>
                <a:lnTo>
                  <a:pt x="0" y="0"/>
                </a:lnTo>
                <a:lnTo>
                  <a:pt x="0" y="1581150"/>
                </a:lnTo>
                <a:lnTo>
                  <a:pt x="5937249" y="1581150"/>
                </a:lnTo>
                <a:lnTo>
                  <a:pt x="5937249" y="0"/>
                </a:lnTo>
                <a:close/>
              </a:path>
            </a:pathLst>
          </a:custGeom>
          <a:solidFill>
            <a:srgbClr val="FFFFFF"/>
          </a:solidFill>
        </p:spPr>
        <p:txBody>
          <a:bodyPr wrap="square" lIns="0" tIns="0" rIns="0" bIns="0" rtlCol="0"/>
          <a:lstStyle/>
          <a:p>
            <a:endParaRPr/>
          </a:p>
        </p:txBody>
      </p:sp>
      <p:sp>
        <p:nvSpPr>
          <p:cNvPr id="4" name="object 4"/>
          <p:cNvSpPr txBox="1"/>
          <p:nvPr/>
        </p:nvSpPr>
        <p:spPr>
          <a:xfrm>
            <a:off x="1069339" y="415299"/>
            <a:ext cx="5960745" cy="8096250"/>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15</a:t>
            </a:r>
            <a:endParaRPr sz="1100">
              <a:latin typeface="Calibri"/>
              <a:cs typeface="Calibri"/>
            </a:endParaRPr>
          </a:p>
          <a:p>
            <a:pPr>
              <a:lnSpc>
                <a:spcPct val="100000"/>
              </a:lnSpc>
              <a:spcBef>
                <a:spcPts val="10"/>
              </a:spcBef>
            </a:pPr>
            <a:endParaRPr sz="1150">
              <a:latin typeface="Calibri"/>
              <a:cs typeface="Calibri"/>
            </a:endParaRPr>
          </a:p>
          <a:p>
            <a:pPr marL="12700" marR="7620" indent="449580" algn="just">
              <a:lnSpc>
                <a:spcPts val="1380"/>
              </a:lnSpc>
            </a:pPr>
            <a:r>
              <a:rPr sz="1200" spc="-5" dirty="0">
                <a:latin typeface="Times New Roman"/>
                <a:cs typeface="Times New Roman"/>
              </a:rPr>
              <a:t>Значительные отклонения регистрируют при дифференцированном  воспроизведении двух групп раздражителей (по методике Лурия) </a:t>
            </a:r>
            <a:r>
              <a:rPr sz="1200" dirty="0">
                <a:latin typeface="Times New Roman"/>
                <a:cs typeface="Times New Roman"/>
              </a:rPr>
              <a:t>— </a:t>
            </a:r>
            <a:r>
              <a:rPr sz="1200" spc="-5" dirty="0">
                <a:latin typeface="Times New Roman"/>
                <a:cs typeface="Times New Roman"/>
              </a:rPr>
              <a:t>контаминации  (смещение при воспроизведении обеих групп) </a:t>
            </a:r>
            <a:r>
              <a:rPr sz="1200" dirty="0">
                <a:latin typeface="Times New Roman"/>
                <a:cs typeface="Times New Roman"/>
              </a:rPr>
              <a:t>и </a:t>
            </a:r>
            <a:r>
              <a:rPr sz="1200" spc="-5" dirty="0">
                <a:latin typeface="Times New Roman"/>
                <a:cs typeface="Times New Roman"/>
              </a:rPr>
              <a:t>проективного торможения  (воспроизведение второй группы тормозит воспроизведение первой), особенно при  интерферирующем влиянии </a:t>
            </a:r>
            <a:r>
              <a:rPr sz="1200" dirty="0">
                <a:latin typeface="Times New Roman"/>
                <a:cs typeface="Times New Roman"/>
              </a:rPr>
              <a:t>в </a:t>
            </a:r>
            <a:r>
              <a:rPr sz="1200" spc="-5" dirty="0">
                <a:latin typeface="Times New Roman"/>
                <a:cs typeface="Times New Roman"/>
              </a:rPr>
              <a:t>интервале </a:t>
            </a:r>
            <a:r>
              <a:rPr sz="1200" dirty="0">
                <a:latin typeface="Times New Roman"/>
                <a:cs typeface="Times New Roman"/>
              </a:rPr>
              <a:t>1—2 </a:t>
            </a:r>
            <a:r>
              <a:rPr sz="1200" spc="-5" dirty="0">
                <a:latin typeface="Times New Roman"/>
                <a:cs typeface="Times New Roman"/>
              </a:rPr>
              <a:t>мин между фиксацией групп </a:t>
            </a:r>
            <a:r>
              <a:rPr sz="1200" dirty="0">
                <a:latin typeface="Times New Roman"/>
                <a:cs typeface="Times New Roman"/>
              </a:rPr>
              <a:t>и </a:t>
            </a:r>
            <a:r>
              <a:rPr sz="1200" spc="-5" dirty="0">
                <a:latin typeface="Times New Roman"/>
                <a:cs typeface="Times New Roman"/>
              </a:rPr>
              <a:t>их  воспроизведением. Эти данные скорее говорят не </a:t>
            </a:r>
            <a:r>
              <a:rPr sz="1200" dirty="0">
                <a:latin typeface="Times New Roman"/>
                <a:cs typeface="Times New Roman"/>
              </a:rPr>
              <a:t>о </a:t>
            </a:r>
            <a:r>
              <a:rPr sz="1200" spc="-5" dirty="0">
                <a:latin typeface="Times New Roman"/>
                <a:cs typeface="Times New Roman"/>
              </a:rPr>
              <a:t>расстройстве фиксации как раннем  патопсихологическом признаке, </a:t>
            </a:r>
            <a:r>
              <a:rPr sz="1200" dirty="0">
                <a:latin typeface="Times New Roman"/>
                <a:cs typeface="Times New Roman"/>
              </a:rPr>
              <a:t>а о </a:t>
            </a:r>
            <a:r>
              <a:rPr sz="1200" spc="-5" dirty="0">
                <a:latin typeface="Times New Roman"/>
                <a:cs typeface="Times New Roman"/>
              </a:rPr>
              <a:t>нарушении ретенции, точнее </a:t>
            </a:r>
            <a:r>
              <a:rPr sz="1200" dirty="0">
                <a:latin typeface="Times New Roman"/>
                <a:cs typeface="Times New Roman"/>
              </a:rPr>
              <a:t>— </a:t>
            </a:r>
            <a:r>
              <a:rPr sz="1200" spc="-5" dirty="0">
                <a:latin typeface="Times New Roman"/>
                <a:cs typeface="Times New Roman"/>
              </a:rPr>
              <a:t>перевода информации  из кратковременной </a:t>
            </a:r>
            <a:r>
              <a:rPr sz="1200" dirty="0">
                <a:latin typeface="Times New Roman"/>
                <a:cs typeface="Times New Roman"/>
              </a:rPr>
              <a:t>в </a:t>
            </a:r>
            <a:r>
              <a:rPr sz="1200" spc="-5" dirty="0">
                <a:latin typeface="Times New Roman"/>
                <a:cs typeface="Times New Roman"/>
              </a:rPr>
              <a:t>долговременную память вследствие поражения активного внимания  </a:t>
            </a:r>
            <a:r>
              <a:rPr sz="1200" dirty="0">
                <a:latin typeface="Times New Roman"/>
                <a:cs typeface="Times New Roman"/>
              </a:rPr>
              <a:t>и </a:t>
            </a:r>
            <a:r>
              <a:rPr sz="1200" spc="-5" dirty="0">
                <a:latin typeface="Times New Roman"/>
                <a:cs typeface="Times New Roman"/>
              </a:rPr>
              <a:t>установки. Сказанное подтверждают исследования особенностей фиксированной  установки </a:t>
            </a:r>
            <a:r>
              <a:rPr sz="1200" dirty="0">
                <a:latin typeface="Times New Roman"/>
                <a:cs typeface="Times New Roman"/>
              </a:rPr>
              <a:t>у </a:t>
            </a:r>
            <a:r>
              <a:rPr sz="1200" spc="-5" dirty="0">
                <a:latin typeface="Times New Roman"/>
                <a:cs typeface="Times New Roman"/>
              </a:rPr>
              <a:t>больных (при легкой фиксации), которая </a:t>
            </a:r>
            <a:r>
              <a:rPr sz="1200" dirty="0">
                <a:latin typeface="Times New Roman"/>
                <a:cs typeface="Times New Roman"/>
              </a:rPr>
              <a:t>уже в </a:t>
            </a:r>
            <a:r>
              <a:rPr sz="1200" spc="-5" dirty="0">
                <a:latin typeface="Times New Roman"/>
                <a:cs typeface="Times New Roman"/>
              </a:rPr>
              <a:t>самом начале заболевания  становится непрочной, очень лабильной </a:t>
            </a:r>
            <a:r>
              <a:rPr sz="1200" dirty="0">
                <a:latin typeface="Times New Roman"/>
                <a:cs typeface="Times New Roman"/>
              </a:rPr>
              <a:t>и </a:t>
            </a:r>
            <a:r>
              <a:rPr sz="1200" spc="-5" dirty="0">
                <a:latin typeface="Times New Roman"/>
                <a:cs typeface="Times New Roman"/>
              </a:rPr>
              <a:t>вариабельной. </a:t>
            </a:r>
            <a:r>
              <a:rPr sz="1200" dirty="0">
                <a:latin typeface="Times New Roman"/>
                <a:cs typeface="Times New Roman"/>
              </a:rPr>
              <a:t>У </a:t>
            </a:r>
            <a:r>
              <a:rPr sz="1200" spc="-5" dirty="0">
                <a:latin typeface="Times New Roman"/>
                <a:cs typeface="Times New Roman"/>
              </a:rPr>
              <a:t>здоровых лиц фиксируемая  установка стабильна (обладает временной </a:t>
            </a:r>
            <a:r>
              <a:rPr sz="1200" dirty="0">
                <a:latin typeface="Times New Roman"/>
                <a:cs typeface="Times New Roman"/>
              </a:rPr>
              <a:t>устойчивостью) , </a:t>
            </a:r>
            <a:r>
              <a:rPr sz="1200" spc="-5" dirty="0">
                <a:latin typeface="Times New Roman"/>
                <a:cs typeface="Times New Roman"/>
              </a:rPr>
              <a:t>прочная (более </a:t>
            </a:r>
            <a:r>
              <a:rPr sz="1200" dirty="0">
                <a:latin typeface="Times New Roman"/>
                <a:cs typeface="Times New Roman"/>
              </a:rPr>
              <a:t>10 </a:t>
            </a:r>
            <a:r>
              <a:rPr sz="1200" spc="-5" dirty="0">
                <a:latin typeface="Times New Roman"/>
                <a:cs typeface="Times New Roman"/>
              </a:rPr>
              <a:t>иллюзий  после фиксации установки), константная </a:t>
            </a:r>
            <a:r>
              <a:rPr sz="1200" dirty="0">
                <a:latin typeface="Times New Roman"/>
                <a:cs typeface="Times New Roman"/>
              </a:rPr>
              <a:t>(в </a:t>
            </a:r>
            <a:r>
              <a:rPr sz="1200" spc="-5" dirty="0">
                <a:latin typeface="Times New Roman"/>
                <a:cs typeface="Times New Roman"/>
              </a:rPr>
              <a:t>противоположность вариабельной). Затухание  установки однотипное </a:t>
            </a:r>
            <a:r>
              <a:rPr sz="1200" dirty="0">
                <a:latin typeface="Times New Roman"/>
                <a:cs typeface="Times New Roman"/>
              </a:rPr>
              <a:t>(И. </a:t>
            </a:r>
            <a:r>
              <a:rPr sz="1200" spc="-5" dirty="0">
                <a:latin typeface="Times New Roman"/>
                <a:cs typeface="Times New Roman"/>
              </a:rPr>
              <a:t>Т. Бжалава,</a:t>
            </a:r>
            <a:r>
              <a:rPr sz="1200" spc="30" dirty="0">
                <a:latin typeface="Times New Roman"/>
                <a:cs typeface="Times New Roman"/>
              </a:rPr>
              <a:t> </a:t>
            </a:r>
            <a:r>
              <a:rPr sz="1200" dirty="0">
                <a:latin typeface="Times New Roman"/>
                <a:cs typeface="Times New Roman"/>
              </a:rPr>
              <a:t>1971).</a:t>
            </a:r>
            <a:endParaRPr sz="1200">
              <a:latin typeface="Times New Roman"/>
              <a:cs typeface="Times New Roman"/>
            </a:endParaRPr>
          </a:p>
          <a:p>
            <a:pPr>
              <a:lnSpc>
                <a:spcPct val="100000"/>
              </a:lnSpc>
              <a:spcBef>
                <a:spcPts val="50"/>
              </a:spcBef>
            </a:pPr>
            <a:endParaRPr sz="1200">
              <a:latin typeface="Times New Roman"/>
              <a:cs typeface="Times New Roman"/>
            </a:endParaRPr>
          </a:p>
          <a:p>
            <a:pPr marL="12700" marR="6350" indent="449580" algn="just">
              <a:lnSpc>
                <a:spcPts val="1380"/>
              </a:lnSpc>
            </a:pPr>
            <a:r>
              <a:rPr sz="1200" b="1" i="1" spc="25" dirty="0">
                <a:latin typeface="Times New Roman"/>
                <a:cs typeface="Times New Roman"/>
              </a:rPr>
              <a:t>Болезнь </a:t>
            </a:r>
            <a:r>
              <a:rPr sz="1200" b="1" i="1" spc="35" dirty="0">
                <a:latin typeface="Times New Roman"/>
                <a:cs typeface="Times New Roman"/>
              </a:rPr>
              <a:t>Альцгеймера </a:t>
            </a:r>
            <a:r>
              <a:rPr sz="1200" spc="-5" dirty="0">
                <a:latin typeface="Times New Roman"/>
                <a:cs typeface="Times New Roman"/>
              </a:rPr>
              <a:t>начинается обычно </a:t>
            </a:r>
            <a:r>
              <a:rPr sz="1200" dirty="0">
                <a:latin typeface="Times New Roman"/>
                <a:cs typeface="Times New Roman"/>
              </a:rPr>
              <a:t>с </a:t>
            </a:r>
            <a:r>
              <a:rPr sz="1200" spc="-5" dirty="0">
                <a:latin typeface="Times New Roman"/>
                <a:cs typeface="Times New Roman"/>
              </a:rPr>
              <a:t>фиксационной амнезии, нарастания  забывчивости (забываются вещи, имена, события настоящего). </a:t>
            </a:r>
            <a:r>
              <a:rPr sz="1200" dirty="0">
                <a:latin typeface="Times New Roman"/>
                <a:cs typeface="Times New Roman"/>
              </a:rPr>
              <a:t>Уже в </a:t>
            </a:r>
            <a:r>
              <a:rPr sz="1200" spc="-5" dirty="0">
                <a:latin typeface="Times New Roman"/>
                <a:cs typeface="Times New Roman"/>
              </a:rPr>
              <a:t>начале болезни  нередко наблюдается эпизодическая дезориентировка </a:t>
            </a:r>
            <a:r>
              <a:rPr sz="1200" dirty="0">
                <a:latin typeface="Times New Roman"/>
                <a:cs typeface="Times New Roman"/>
              </a:rPr>
              <a:t>в </a:t>
            </a:r>
            <a:r>
              <a:rPr sz="1200" spc="-5" dirty="0">
                <a:latin typeface="Times New Roman"/>
                <a:cs typeface="Times New Roman"/>
              </a:rPr>
              <a:t>месте, времени. Несколько  беспомощный вид больных свидетельствует </a:t>
            </a:r>
            <a:r>
              <a:rPr sz="1200" dirty="0">
                <a:latin typeface="Times New Roman"/>
                <a:cs typeface="Times New Roman"/>
              </a:rPr>
              <a:t>о </a:t>
            </a:r>
            <a:r>
              <a:rPr sz="1200" spc="-5" dirty="0">
                <a:latin typeface="Times New Roman"/>
                <a:cs typeface="Times New Roman"/>
              </a:rPr>
              <a:t>нарушении осмысления окружающего.  Вместе </a:t>
            </a:r>
            <a:r>
              <a:rPr sz="1200" dirty="0">
                <a:latin typeface="Times New Roman"/>
                <a:cs typeface="Times New Roman"/>
              </a:rPr>
              <a:t>с </a:t>
            </a:r>
            <a:r>
              <a:rPr sz="1200" spc="-5" dirty="0">
                <a:latin typeface="Times New Roman"/>
                <a:cs typeface="Times New Roman"/>
              </a:rPr>
              <a:t>тем </a:t>
            </a:r>
            <a:r>
              <a:rPr sz="1200" dirty="0">
                <a:latin typeface="Times New Roman"/>
                <a:cs typeface="Times New Roman"/>
              </a:rPr>
              <a:t>у </a:t>
            </a:r>
            <a:r>
              <a:rPr sz="1200" spc="-5" dirty="0">
                <a:latin typeface="Times New Roman"/>
                <a:cs typeface="Times New Roman"/>
              </a:rPr>
              <a:t>них обнаруживают психическую живость, эмоциональную откликаемость,  гиперактивность, добродушие. Даже при заметной мыслительной несостоятельности  больные осознают свою психическую неполноценность, </a:t>
            </a:r>
            <a:r>
              <a:rPr sz="1200" dirty="0">
                <a:latin typeface="Times New Roman"/>
                <a:cs typeface="Times New Roman"/>
              </a:rPr>
              <a:t>и </a:t>
            </a:r>
            <a:r>
              <a:rPr sz="1200" spc="-5" dirty="0">
                <a:latin typeface="Times New Roman"/>
                <a:cs typeface="Times New Roman"/>
              </a:rPr>
              <a:t>нередко вследствие этого </a:t>
            </a:r>
            <a:r>
              <a:rPr sz="1200" dirty="0">
                <a:latin typeface="Times New Roman"/>
                <a:cs typeface="Times New Roman"/>
              </a:rPr>
              <a:t>у </a:t>
            </a:r>
            <a:r>
              <a:rPr sz="1200" spc="-5" dirty="0">
                <a:latin typeface="Times New Roman"/>
                <a:cs typeface="Times New Roman"/>
              </a:rPr>
              <a:t>них  возникают депрессивные</a:t>
            </a:r>
            <a:r>
              <a:rPr sz="1200" spc="5" dirty="0">
                <a:latin typeface="Times New Roman"/>
                <a:cs typeface="Times New Roman"/>
              </a:rPr>
              <a:t> </a:t>
            </a:r>
            <a:r>
              <a:rPr sz="1200" spc="-5" dirty="0">
                <a:latin typeface="Times New Roman"/>
                <a:cs typeface="Times New Roman"/>
              </a:rPr>
              <a:t>реакции.</a:t>
            </a:r>
            <a:endParaRPr sz="1200">
              <a:latin typeface="Times New Roman"/>
              <a:cs typeface="Times New Roman"/>
            </a:endParaRPr>
          </a:p>
          <a:p>
            <a:pPr marL="12700" marR="5080" indent="449580" algn="just">
              <a:lnSpc>
                <a:spcPts val="1380"/>
              </a:lnSpc>
              <a:spcBef>
                <a:spcPts val="30"/>
              </a:spcBef>
            </a:pPr>
            <a:r>
              <a:rPr sz="1200" dirty="0">
                <a:latin typeface="Times New Roman"/>
                <a:cs typeface="Times New Roman"/>
              </a:rPr>
              <a:t>При </a:t>
            </a:r>
            <a:r>
              <a:rPr sz="1200" spc="-5" dirty="0">
                <a:latin typeface="Times New Roman"/>
                <a:cs typeface="Times New Roman"/>
              </a:rPr>
              <a:t>классическом варианте болезни </a:t>
            </a:r>
            <a:r>
              <a:rPr sz="1200" dirty="0">
                <a:latin typeface="Times New Roman"/>
                <a:cs typeface="Times New Roman"/>
              </a:rPr>
              <a:t>(С. </a:t>
            </a:r>
            <a:r>
              <a:rPr sz="1200" spc="-5" dirty="0">
                <a:latin typeface="Times New Roman"/>
                <a:cs typeface="Times New Roman"/>
              </a:rPr>
              <a:t>Г. Жислин, </a:t>
            </a:r>
            <a:r>
              <a:rPr sz="1200" dirty="0">
                <a:latin typeface="Times New Roman"/>
                <a:cs typeface="Times New Roman"/>
              </a:rPr>
              <a:t>1965), уже в </a:t>
            </a:r>
            <a:r>
              <a:rPr sz="1200" spc="-5" dirty="0">
                <a:latin typeface="Times New Roman"/>
                <a:cs typeface="Times New Roman"/>
              </a:rPr>
              <a:t>первые месяцы  при нейропсихологическом исследовании можно выявить очаговые корковые  расстройства. Они тесно связаны </a:t>
            </a:r>
            <a:r>
              <a:rPr sz="1200" dirty="0">
                <a:latin typeface="Times New Roman"/>
                <a:cs typeface="Times New Roman"/>
              </a:rPr>
              <a:t>с </a:t>
            </a:r>
            <a:r>
              <a:rPr sz="1200" spc="-5" dirty="0">
                <a:latin typeface="Times New Roman"/>
                <a:cs typeface="Times New Roman"/>
              </a:rPr>
              <a:t>мнестико-интеллектуальными: больные неспособны  при просьбе врача назвать показываемый предмет, хотя как бы непроизвольно </a:t>
            </a:r>
            <a:r>
              <a:rPr sz="1200" dirty="0">
                <a:latin typeface="Times New Roman"/>
                <a:cs typeface="Times New Roman"/>
              </a:rPr>
              <a:t>в  </a:t>
            </a:r>
            <a:r>
              <a:rPr sz="1200" spc="-5" dirty="0">
                <a:latin typeface="Times New Roman"/>
                <a:cs typeface="Times New Roman"/>
              </a:rPr>
              <a:t>спонтанной речи называют его (начало амнестической афазии), наблюдаются трудность  осмысления логико-грамматических отношений (семантическая афазия), неадекватность  действий задаче, нарушение плавности, очередности, своевременности переключения </a:t>
            </a:r>
            <a:r>
              <a:rPr sz="1200" dirty="0">
                <a:latin typeface="Times New Roman"/>
                <a:cs typeface="Times New Roman"/>
              </a:rPr>
              <a:t>и  </a:t>
            </a:r>
            <a:r>
              <a:rPr sz="1200" spc="-5" dirty="0">
                <a:latin typeface="Times New Roman"/>
                <a:cs typeface="Times New Roman"/>
              </a:rPr>
              <a:t>соразмерности действий, комбинаторики (расстройства динамического </a:t>
            </a:r>
            <a:r>
              <a:rPr sz="1200" dirty="0">
                <a:latin typeface="Times New Roman"/>
                <a:cs typeface="Times New Roman"/>
              </a:rPr>
              <a:t>и </a:t>
            </a:r>
            <a:r>
              <a:rPr sz="1200" spc="-5" dirty="0">
                <a:latin typeface="Times New Roman"/>
                <a:cs typeface="Times New Roman"/>
              </a:rPr>
              <a:t>конструктивного  праксиса).</a:t>
            </a:r>
            <a:endParaRPr sz="1200">
              <a:latin typeface="Times New Roman"/>
              <a:cs typeface="Times New Roman"/>
            </a:endParaRPr>
          </a:p>
          <a:p>
            <a:pPr marL="12700" marR="6350" indent="449580" algn="just">
              <a:lnSpc>
                <a:spcPts val="1380"/>
              </a:lnSpc>
              <a:spcBef>
                <a:spcPts val="20"/>
              </a:spcBef>
            </a:pPr>
            <a:r>
              <a:rPr sz="1200" spc="-5" dirty="0">
                <a:latin typeface="Times New Roman"/>
                <a:cs typeface="Times New Roman"/>
              </a:rPr>
              <a:t>Намечаются параграфии (пропуск букв или прибавление лишних) паралексии,  нарушение счета. </a:t>
            </a:r>
            <a:r>
              <a:rPr sz="1200" dirty="0">
                <a:latin typeface="Times New Roman"/>
                <a:cs typeface="Times New Roman"/>
              </a:rPr>
              <a:t>При </a:t>
            </a:r>
            <a:r>
              <a:rPr sz="1200" spc="-5" dirty="0">
                <a:latin typeface="Times New Roman"/>
                <a:cs typeface="Times New Roman"/>
              </a:rPr>
              <a:t>пресбиофренном варианте болезни, </a:t>
            </a:r>
            <a:r>
              <a:rPr sz="1200" dirty="0">
                <a:latin typeface="Times New Roman"/>
                <a:cs typeface="Times New Roman"/>
              </a:rPr>
              <a:t>в </a:t>
            </a:r>
            <a:r>
              <a:rPr sz="1200" spc="-5" dirty="0">
                <a:latin typeface="Times New Roman"/>
                <a:cs typeface="Times New Roman"/>
              </a:rPr>
              <a:t>отличие </a:t>
            </a:r>
            <a:r>
              <a:rPr sz="1200" dirty="0">
                <a:latin typeface="Times New Roman"/>
                <a:cs typeface="Times New Roman"/>
              </a:rPr>
              <a:t>от </a:t>
            </a:r>
            <a:r>
              <a:rPr sz="1200" spc="-5" dirty="0">
                <a:latin typeface="Times New Roman"/>
                <a:cs typeface="Times New Roman"/>
              </a:rPr>
              <a:t>классического,  очаговые расстройства возникают значительно позже. </a:t>
            </a:r>
            <a:r>
              <a:rPr sz="1200" dirty="0">
                <a:latin typeface="Times New Roman"/>
                <a:cs typeface="Times New Roman"/>
              </a:rPr>
              <a:t>Вариантами </a:t>
            </a:r>
            <a:r>
              <a:rPr sz="1200" spc="-5" dirty="0">
                <a:latin typeface="Times New Roman"/>
                <a:cs typeface="Times New Roman"/>
              </a:rPr>
              <a:t>атипичного начала  болезни Альцгеймера являются: </a:t>
            </a:r>
            <a:r>
              <a:rPr sz="1200" dirty="0">
                <a:latin typeface="Times New Roman"/>
                <a:cs typeface="Times New Roman"/>
              </a:rPr>
              <a:t>1) </a:t>
            </a:r>
            <a:r>
              <a:rPr sz="1200" spc="-5" dirty="0">
                <a:latin typeface="Times New Roman"/>
                <a:cs typeface="Times New Roman"/>
              </a:rPr>
              <a:t>кратковременные, фрагментарные, относительно  нечастые бредовые идеи ревности, ущерба, отдельные галлюцинации; </a:t>
            </a:r>
            <a:r>
              <a:rPr sz="1200" dirty="0">
                <a:latin typeface="Times New Roman"/>
                <a:cs typeface="Times New Roman"/>
              </a:rPr>
              <a:t>2) </a:t>
            </a:r>
            <a:r>
              <a:rPr sz="1200" spc="-5" dirty="0">
                <a:latin typeface="Times New Roman"/>
                <a:cs typeface="Times New Roman"/>
              </a:rPr>
              <a:t>проявления  аспонтанности, которую можно связать </a:t>
            </a:r>
            <a:r>
              <a:rPr sz="1200" dirty="0">
                <a:latin typeface="Times New Roman"/>
                <a:cs typeface="Times New Roman"/>
              </a:rPr>
              <a:t>с </a:t>
            </a:r>
            <a:r>
              <a:rPr sz="1200" spc="-5" dirty="0">
                <a:latin typeface="Times New Roman"/>
                <a:cs typeface="Times New Roman"/>
              </a:rPr>
              <a:t>акцентуацией атрофии на выпуклой  поверхности лобных долей или </a:t>
            </a:r>
            <a:r>
              <a:rPr sz="1200" dirty="0">
                <a:latin typeface="Times New Roman"/>
                <a:cs typeface="Times New Roman"/>
              </a:rPr>
              <a:t>с </a:t>
            </a:r>
            <a:r>
              <a:rPr sz="1200" spc="-5" dirty="0">
                <a:latin typeface="Times New Roman"/>
                <a:cs typeface="Times New Roman"/>
              </a:rPr>
              <a:t>присоединением поражения</a:t>
            </a:r>
            <a:r>
              <a:rPr sz="1200" spc="50" dirty="0">
                <a:latin typeface="Times New Roman"/>
                <a:cs typeface="Times New Roman"/>
              </a:rPr>
              <a:t> </a:t>
            </a:r>
            <a:r>
              <a:rPr sz="1200" spc="-5" dirty="0">
                <a:latin typeface="Times New Roman"/>
                <a:cs typeface="Times New Roman"/>
              </a:rPr>
              <a:t>сосудов.</a:t>
            </a:r>
            <a:endParaRPr sz="1200">
              <a:latin typeface="Times New Roman"/>
              <a:cs typeface="Times New Roman"/>
            </a:endParaRPr>
          </a:p>
          <a:p>
            <a:pPr marL="12700" marR="6985" indent="449580" algn="just">
              <a:lnSpc>
                <a:spcPts val="1380"/>
              </a:lnSpc>
              <a:spcBef>
                <a:spcPts val="30"/>
              </a:spcBef>
            </a:pPr>
            <a:r>
              <a:rPr sz="1200" spc="-5" dirty="0">
                <a:latin typeface="Times New Roman"/>
                <a:cs typeface="Times New Roman"/>
              </a:rPr>
              <a:t>Патопсихологическое исследование памяти при болезни Альцгеймера уже вначале  показывает, что появляется значительное расстройство фиксации (не более </a:t>
            </a:r>
            <a:r>
              <a:rPr sz="1200" dirty="0">
                <a:latin typeface="Times New Roman"/>
                <a:cs typeface="Times New Roman"/>
              </a:rPr>
              <a:t>2—3 </a:t>
            </a:r>
            <a:r>
              <a:rPr sz="1200" spc="-5" dirty="0">
                <a:latin typeface="Times New Roman"/>
                <a:cs typeface="Times New Roman"/>
              </a:rPr>
              <a:t>слов  даже при 10-кратном повторении): кривая заучивания носит характер низкого «плато»,  дифференцированное воспроизведение двух групп раздражителей невозможно. При  исследовании фиксированной установки </a:t>
            </a:r>
            <a:r>
              <a:rPr sz="1200" spc="-15" dirty="0">
                <a:latin typeface="Times New Roman"/>
                <a:cs typeface="Times New Roman"/>
              </a:rPr>
              <a:t>обнаруживают трудность </a:t>
            </a:r>
            <a:r>
              <a:rPr sz="1200" spc="-10" dirty="0">
                <a:latin typeface="Times New Roman"/>
                <a:cs typeface="Times New Roman"/>
              </a:rPr>
              <a:t>или</a:t>
            </a:r>
            <a:r>
              <a:rPr sz="1200" spc="20" dirty="0">
                <a:latin typeface="Times New Roman"/>
                <a:cs typeface="Times New Roman"/>
              </a:rPr>
              <a:t> </a:t>
            </a:r>
            <a:r>
              <a:rPr sz="1200" spc="-15" dirty="0">
                <a:latin typeface="Times New Roman"/>
                <a:cs typeface="Times New Roman"/>
              </a:rPr>
              <a:t>невозможность</a:t>
            </a:r>
            <a:endParaRPr sz="1200">
              <a:latin typeface="Times New Roman"/>
              <a:cs typeface="Times New Roman"/>
            </a:endParaRPr>
          </a:p>
        </p:txBody>
      </p:sp>
      <p:sp>
        <p:nvSpPr>
          <p:cNvPr id="5" name="object 5"/>
          <p:cNvSpPr txBox="1"/>
          <p:nvPr/>
        </p:nvSpPr>
        <p:spPr>
          <a:xfrm>
            <a:off x="1069339" y="8653789"/>
            <a:ext cx="5250180" cy="208279"/>
          </a:xfrm>
          <a:prstGeom prst="rect">
            <a:avLst/>
          </a:prstGeom>
        </p:spPr>
        <p:txBody>
          <a:bodyPr vert="horz" wrap="square" lIns="0" tIns="12700" rIns="0" bIns="0" rtlCol="0">
            <a:spAutoFit/>
          </a:bodyPr>
          <a:lstStyle/>
          <a:p>
            <a:pPr marL="12700">
              <a:lnSpc>
                <a:spcPct val="100000"/>
              </a:lnSpc>
              <a:spcBef>
                <a:spcPts val="100"/>
              </a:spcBef>
              <a:tabLst>
                <a:tab pos="1110615" algn="l"/>
                <a:tab pos="1927225" algn="l"/>
                <a:tab pos="2870200" algn="l"/>
                <a:tab pos="3759835" algn="l"/>
                <a:tab pos="4123054" algn="l"/>
                <a:tab pos="4825365" algn="l"/>
              </a:tabLst>
            </a:pPr>
            <a:r>
              <a:rPr sz="1200" spc="-20" dirty="0">
                <a:latin typeface="Times New Roman"/>
                <a:cs typeface="Times New Roman"/>
              </a:rPr>
              <a:t>Ал</a:t>
            </a:r>
            <a:r>
              <a:rPr sz="1200" spc="-10" dirty="0">
                <a:latin typeface="Times New Roman"/>
                <a:cs typeface="Times New Roman"/>
              </a:rPr>
              <a:t>ь</a:t>
            </a:r>
            <a:r>
              <a:rPr sz="1200" spc="-25" dirty="0">
                <a:latin typeface="Times New Roman"/>
                <a:cs typeface="Times New Roman"/>
              </a:rPr>
              <a:t>ц</a:t>
            </a:r>
            <a:r>
              <a:rPr sz="1200" spc="-15" dirty="0">
                <a:latin typeface="Times New Roman"/>
                <a:cs typeface="Times New Roman"/>
              </a:rPr>
              <a:t>г</a:t>
            </a:r>
            <a:r>
              <a:rPr sz="1200" spc="-25" dirty="0">
                <a:latin typeface="Times New Roman"/>
                <a:cs typeface="Times New Roman"/>
              </a:rPr>
              <a:t>е</a:t>
            </a:r>
            <a:r>
              <a:rPr sz="1200" spc="-15" dirty="0">
                <a:latin typeface="Times New Roman"/>
                <a:cs typeface="Times New Roman"/>
              </a:rPr>
              <a:t>й</a:t>
            </a:r>
            <a:r>
              <a:rPr sz="1200" spc="-20" dirty="0">
                <a:latin typeface="Times New Roman"/>
                <a:cs typeface="Times New Roman"/>
              </a:rPr>
              <a:t>м</a:t>
            </a:r>
            <a:r>
              <a:rPr sz="1200" spc="-15" dirty="0">
                <a:latin typeface="Times New Roman"/>
                <a:cs typeface="Times New Roman"/>
              </a:rPr>
              <a:t>е</a:t>
            </a:r>
            <a:r>
              <a:rPr sz="1200" spc="-25" dirty="0">
                <a:latin typeface="Times New Roman"/>
                <a:cs typeface="Times New Roman"/>
              </a:rPr>
              <a:t>р</a:t>
            </a:r>
            <a:r>
              <a:rPr sz="1200" spc="-15" dirty="0">
                <a:latin typeface="Times New Roman"/>
                <a:cs typeface="Times New Roman"/>
              </a:rPr>
              <a:t>а</a:t>
            </a:r>
            <a:r>
              <a:rPr sz="1200" dirty="0">
                <a:latin typeface="Times New Roman"/>
                <a:cs typeface="Times New Roman"/>
              </a:rPr>
              <a:t>,	</a:t>
            </a:r>
            <a:r>
              <a:rPr sz="1200" spc="-25" dirty="0">
                <a:latin typeface="Times New Roman"/>
                <a:cs typeface="Times New Roman"/>
              </a:rPr>
              <a:t>о</a:t>
            </a:r>
            <a:r>
              <a:rPr sz="1200" spc="-15" dirty="0">
                <a:latin typeface="Times New Roman"/>
                <a:cs typeface="Times New Roman"/>
              </a:rPr>
              <a:t>с</a:t>
            </a:r>
            <a:r>
              <a:rPr sz="1200" spc="-25" dirty="0">
                <a:latin typeface="Times New Roman"/>
                <a:cs typeface="Times New Roman"/>
              </a:rPr>
              <a:t>о</a:t>
            </a:r>
            <a:r>
              <a:rPr sz="1200" spc="-15" dirty="0">
                <a:latin typeface="Times New Roman"/>
                <a:cs typeface="Times New Roman"/>
              </a:rPr>
              <a:t>б</a:t>
            </a:r>
            <a:r>
              <a:rPr sz="1200" spc="-25" dirty="0">
                <a:latin typeface="Times New Roman"/>
                <a:cs typeface="Times New Roman"/>
              </a:rPr>
              <a:t>е</a:t>
            </a:r>
            <a:r>
              <a:rPr sz="1200" spc="-15" dirty="0">
                <a:latin typeface="Times New Roman"/>
                <a:cs typeface="Times New Roman"/>
              </a:rPr>
              <a:t>н</a:t>
            </a:r>
            <a:r>
              <a:rPr sz="1200" spc="-25" dirty="0">
                <a:latin typeface="Times New Roman"/>
                <a:cs typeface="Times New Roman"/>
              </a:rPr>
              <a:t>н</a:t>
            </a:r>
            <a:r>
              <a:rPr sz="1200" dirty="0">
                <a:latin typeface="Times New Roman"/>
                <a:cs typeface="Times New Roman"/>
              </a:rPr>
              <a:t>о	</a:t>
            </a:r>
            <a:r>
              <a:rPr sz="1200" spc="-5" dirty="0">
                <a:latin typeface="Times New Roman"/>
                <a:cs typeface="Times New Roman"/>
              </a:rPr>
              <a:t>атип</a:t>
            </a:r>
            <a:r>
              <a:rPr sz="1200" spc="5" dirty="0">
                <a:latin typeface="Times New Roman"/>
                <a:cs typeface="Times New Roman"/>
              </a:rPr>
              <a:t>и</a:t>
            </a:r>
            <a:r>
              <a:rPr sz="1200" spc="-5" dirty="0">
                <a:latin typeface="Times New Roman"/>
                <a:cs typeface="Times New Roman"/>
              </a:rPr>
              <a:t>чн</a:t>
            </a:r>
            <a:r>
              <a:rPr sz="1200" dirty="0">
                <a:latin typeface="Times New Roman"/>
                <a:cs typeface="Times New Roman"/>
              </a:rPr>
              <a:t>ых	в</a:t>
            </a:r>
            <a:r>
              <a:rPr sz="1200" spc="-5" dirty="0">
                <a:latin typeface="Times New Roman"/>
                <a:cs typeface="Times New Roman"/>
              </a:rPr>
              <a:t>а</a:t>
            </a:r>
            <a:r>
              <a:rPr sz="1200" dirty="0">
                <a:latin typeface="Times New Roman"/>
                <a:cs typeface="Times New Roman"/>
              </a:rPr>
              <a:t>р</a:t>
            </a:r>
            <a:r>
              <a:rPr sz="1200" spc="-5" dirty="0">
                <a:latin typeface="Times New Roman"/>
                <a:cs typeface="Times New Roman"/>
              </a:rPr>
              <a:t>иант</a:t>
            </a:r>
            <a:r>
              <a:rPr sz="1200" dirty="0">
                <a:latin typeface="Times New Roman"/>
                <a:cs typeface="Times New Roman"/>
              </a:rPr>
              <a:t>ов	</a:t>
            </a:r>
            <a:r>
              <a:rPr sz="1200" spc="-5" dirty="0">
                <a:latin typeface="Times New Roman"/>
                <a:cs typeface="Times New Roman"/>
              </a:rPr>
              <a:t>е</a:t>
            </a:r>
            <a:r>
              <a:rPr sz="1200" dirty="0">
                <a:latin typeface="Times New Roman"/>
                <a:cs typeface="Times New Roman"/>
              </a:rPr>
              <a:t>е	</a:t>
            </a:r>
            <a:r>
              <a:rPr sz="1200" spc="-5" dirty="0">
                <a:latin typeface="Times New Roman"/>
                <a:cs typeface="Times New Roman"/>
              </a:rPr>
              <a:t>нача</a:t>
            </a:r>
            <a:r>
              <a:rPr sz="1200" dirty="0">
                <a:latin typeface="Times New Roman"/>
                <a:cs typeface="Times New Roman"/>
              </a:rPr>
              <a:t>л</a:t>
            </a:r>
            <a:r>
              <a:rPr sz="1200" spc="-5" dirty="0">
                <a:latin typeface="Times New Roman"/>
                <a:cs typeface="Times New Roman"/>
              </a:rPr>
              <a:t>а</a:t>
            </a:r>
            <a:r>
              <a:rPr sz="1200" dirty="0">
                <a:latin typeface="Times New Roman"/>
                <a:cs typeface="Times New Roman"/>
              </a:rPr>
              <a:t>,	</a:t>
            </a:r>
            <a:r>
              <a:rPr sz="1200" spc="-5" dirty="0">
                <a:latin typeface="Times New Roman"/>
                <a:cs typeface="Times New Roman"/>
              </a:rPr>
              <a:t>мо</a:t>
            </a:r>
            <a:r>
              <a:rPr sz="1200" dirty="0">
                <a:latin typeface="Times New Roman"/>
                <a:cs typeface="Times New Roman"/>
              </a:rPr>
              <a:t>ж</a:t>
            </a:r>
            <a:r>
              <a:rPr sz="1200" spc="-5" dirty="0">
                <a:latin typeface="Times New Roman"/>
                <a:cs typeface="Times New Roman"/>
              </a:rPr>
              <a:t>е</a:t>
            </a:r>
            <a:r>
              <a:rPr sz="1200" dirty="0">
                <a:latin typeface="Times New Roman"/>
                <a:cs typeface="Times New Roman"/>
              </a:rPr>
              <a:t>т</a:t>
            </a:r>
            <a:endParaRPr sz="1200">
              <a:latin typeface="Times New Roman"/>
              <a:cs typeface="Times New Roman"/>
            </a:endParaRPr>
          </a:p>
        </p:txBody>
      </p:sp>
      <p:sp>
        <p:nvSpPr>
          <p:cNvPr id="6" name="object 6"/>
          <p:cNvSpPr txBox="1"/>
          <p:nvPr/>
        </p:nvSpPr>
        <p:spPr>
          <a:xfrm>
            <a:off x="1069339" y="8478529"/>
            <a:ext cx="5960110" cy="383540"/>
          </a:xfrm>
          <a:prstGeom prst="rect">
            <a:avLst/>
          </a:prstGeom>
        </p:spPr>
        <p:txBody>
          <a:bodyPr vert="horz" wrap="square" lIns="0" tIns="12700" rIns="0" bIns="0" rtlCol="0">
            <a:spAutoFit/>
          </a:bodyPr>
          <a:lstStyle/>
          <a:p>
            <a:pPr marR="5080" algn="r">
              <a:lnSpc>
                <a:spcPts val="1410"/>
              </a:lnSpc>
              <a:spcBef>
                <a:spcPts val="100"/>
              </a:spcBef>
              <a:tabLst>
                <a:tab pos="822325" algn="l"/>
                <a:tab pos="1818005" algn="l"/>
                <a:tab pos="2817495" algn="l"/>
                <a:tab pos="3581400" algn="l"/>
                <a:tab pos="4248785" algn="l"/>
                <a:tab pos="4481195" algn="l"/>
                <a:tab pos="5426075" algn="l"/>
              </a:tabLst>
            </a:pPr>
            <a:r>
              <a:rPr sz="1200" spc="-10" dirty="0">
                <a:latin typeface="Times New Roman"/>
                <a:cs typeface="Times New Roman"/>
              </a:rPr>
              <a:t>ф</a:t>
            </a:r>
            <a:r>
              <a:rPr sz="1200" spc="-15" dirty="0">
                <a:latin typeface="Times New Roman"/>
                <a:cs typeface="Times New Roman"/>
              </a:rPr>
              <a:t>иксации</a:t>
            </a:r>
            <a:r>
              <a:rPr sz="1200" dirty="0">
                <a:latin typeface="Times New Roman"/>
                <a:cs typeface="Times New Roman"/>
              </a:rPr>
              <a:t>,	</a:t>
            </a:r>
            <a:r>
              <a:rPr sz="1200" spc="-10" dirty="0">
                <a:latin typeface="Times New Roman"/>
                <a:cs typeface="Times New Roman"/>
              </a:rPr>
              <a:t>выр</a:t>
            </a:r>
            <a:r>
              <a:rPr sz="1200" spc="-15" dirty="0">
                <a:latin typeface="Times New Roman"/>
                <a:cs typeface="Times New Roman"/>
              </a:rPr>
              <a:t>а</a:t>
            </a:r>
            <a:r>
              <a:rPr sz="1200" spc="-10" dirty="0">
                <a:latin typeface="Times New Roman"/>
                <a:cs typeface="Times New Roman"/>
              </a:rPr>
              <a:t>ж</a:t>
            </a:r>
            <a:r>
              <a:rPr sz="1200" spc="-15" dirty="0">
                <a:latin typeface="Times New Roman"/>
                <a:cs typeface="Times New Roman"/>
              </a:rPr>
              <a:t>енн</a:t>
            </a:r>
            <a:r>
              <a:rPr sz="1200" spc="-10" dirty="0">
                <a:latin typeface="Times New Roman"/>
                <a:cs typeface="Times New Roman"/>
              </a:rPr>
              <a:t>у</a:t>
            </a:r>
            <a:r>
              <a:rPr sz="1200" dirty="0">
                <a:latin typeface="Times New Roman"/>
                <a:cs typeface="Times New Roman"/>
              </a:rPr>
              <a:t>ю	</a:t>
            </a:r>
            <a:r>
              <a:rPr sz="1200" spc="-15" dirty="0">
                <a:latin typeface="Times New Roman"/>
                <a:cs typeface="Times New Roman"/>
              </a:rPr>
              <a:t>н</a:t>
            </a:r>
            <a:r>
              <a:rPr sz="1200" spc="-25" dirty="0">
                <a:latin typeface="Times New Roman"/>
                <a:cs typeface="Times New Roman"/>
              </a:rPr>
              <a:t>е</a:t>
            </a:r>
            <a:r>
              <a:rPr sz="1200" spc="-15" dirty="0">
                <a:latin typeface="Times New Roman"/>
                <a:cs typeface="Times New Roman"/>
              </a:rPr>
              <a:t>п</a:t>
            </a:r>
            <a:r>
              <a:rPr sz="1200" spc="-25" dirty="0">
                <a:latin typeface="Times New Roman"/>
                <a:cs typeface="Times New Roman"/>
              </a:rPr>
              <a:t>р</a:t>
            </a:r>
            <a:r>
              <a:rPr sz="1200" spc="-10" dirty="0">
                <a:latin typeface="Times New Roman"/>
                <a:cs typeface="Times New Roman"/>
              </a:rPr>
              <a:t>о</a:t>
            </a:r>
            <a:r>
              <a:rPr sz="1200" spc="-25" dirty="0">
                <a:latin typeface="Times New Roman"/>
                <a:cs typeface="Times New Roman"/>
              </a:rPr>
              <a:t>ч</a:t>
            </a:r>
            <a:r>
              <a:rPr sz="1200" spc="-15" dirty="0">
                <a:latin typeface="Times New Roman"/>
                <a:cs typeface="Times New Roman"/>
              </a:rPr>
              <a:t>н</a:t>
            </a:r>
            <a:r>
              <a:rPr sz="1200" spc="-25" dirty="0">
                <a:latin typeface="Times New Roman"/>
                <a:cs typeface="Times New Roman"/>
              </a:rPr>
              <a:t>о</a:t>
            </a:r>
            <a:r>
              <a:rPr sz="1200" spc="-15" dirty="0">
                <a:latin typeface="Times New Roman"/>
                <a:cs typeface="Times New Roman"/>
              </a:rPr>
              <a:t>ст</a:t>
            </a:r>
            <a:r>
              <a:rPr sz="1200" spc="-20" dirty="0">
                <a:latin typeface="Times New Roman"/>
                <a:cs typeface="Times New Roman"/>
              </a:rPr>
              <a:t>ь</a:t>
            </a:r>
            <a:r>
              <a:rPr sz="1200" dirty="0">
                <a:latin typeface="Times New Roman"/>
                <a:cs typeface="Times New Roman"/>
              </a:rPr>
              <a:t>.	</a:t>
            </a:r>
            <a:r>
              <a:rPr sz="1200" spc="-20" dirty="0">
                <a:latin typeface="Times New Roman"/>
                <a:cs typeface="Times New Roman"/>
              </a:rPr>
              <a:t>Б</a:t>
            </a:r>
            <a:r>
              <a:rPr sz="1200" spc="-25" dirty="0">
                <a:latin typeface="Times New Roman"/>
                <a:cs typeface="Times New Roman"/>
              </a:rPr>
              <a:t>о</a:t>
            </a:r>
            <a:r>
              <a:rPr sz="1200" spc="-10" dirty="0">
                <a:latin typeface="Times New Roman"/>
                <a:cs typeface="Times New Roman"/>
              </a:rPr>
              <a:t>л</a:t>
            </a:r>
            <a:r>
              <a:rPr sz="1200" spc="-20" dirty="0">
                <a:latin typeface="Times New Roman"/>
                <a:cs typeface="Times New Roman"/>
              </a:rPr>
              <a:t>ь</a:t>
            </a:r>
            <a:r>
              <a:rPr sz="1200" spc="-15" dirty="0">
                <a:latin typeface="Times New Roman"/>
                <a:cs typeface="Times New Roman"/>
              </a:rPr>
              <a:t>ш</a:t>
            </a:r>
            <a:r>
              <a:rPr sz="1200" spc="-25" dirty="0">
                <a:latin typeface="Times New Roman"/>
                <a:cs typeface="Times New Roman"/>
              </a:rPr>
              <a:t>у</a:t>
            </a:r>
            <a:r>
              <a:rPr sz="1200" dirty="0">
                <a:latin typeface="Times New Roman"/>
                <a:cs typeface="Times New Roman"/>
              </a:rPr>
              <a:t>ю	</a:t>
            </a:r>
            <a:r>
              <a:rPr sz="1200" spc="-15" dirty="0">
                <a:latin typeface="Times New Roman"/>
                <a:cs typeface="Times New Roman"/>
              </a:rPr>
              <a:t>п</a:t>
            </a:r>
            <a:r>
              <a:rPr sz="1200" spc="-25" dirty="0">
                <a:latin typeface="Times New Roman"/>
                <a:cs typeface="Times New Roman"/>
              </a:rPr>
              <a:t>о</a:t>
            </a:r>
            <a:r>
              <a:rPr sz="1200" spc="-10" dirty="0">
                <a:latin typeface="Times New Roman"/>
                <a:cs typeface="Times New Roman"/>
              </a:rPr>
              <a:t>м</a:t>
            </a:r>
            <a:r>
              <a:rPr sz="1200" spc="-25" dirty="0">
                <a:latin typeface="Times New Roman"/>
                <a:cs typeface="Times New Roman"/>
              </a:rPr>
              <a:t>о</a:t>
            </a:r>
            <a:r>
              <a:rPr sz="1200" spc="-15" dirty="0">
                <a:latin typeface="Times New Roman"/>
                <a:cs typeface="Times New Roman"/>
              </a:rPr>
              <a:t>щ</a:t>
            </a:r>
            <a:r>
              <a:rPr sz="1200" dirty="0">
                <a:latin typeface="Times New Roman"/>
                <a:cs typeface="Times New Roman"/>
              </a:rPr>
              <a:t>ь	в	</a:t>
            </a:r>
            <a:r>
              <a:rPr sz="1200" spc="-25" dirty="0">
                <a:latin typeface="Times New Roman"/>
                <a:cs typeface="Times New Roman"/>
              </a:rPr>
              <a:t>д</a:t>
            </a:r>
            <a:r>
              <a:rPr sz="1200" spc="-15" dirty="0">
                <a:latin typeface="Times New Roman"/>
                <a:cs typeface="Times New Roman"/>
              </a:rPr>
              <a:t>и</a:t>
            </a:r>
            <a:r>
              <a:rPr sz="1200" spc="-25" dirty="0">
                <a:latin typeface="Times New Roman"/>
                <a:cs typeface="Times New Roman"/>
              </a:rPr>
              <a:t>а</a:t>
            </a:r>
            <a:r>
              <a:rPr sz="1200" spc="-15" dirty="0">
                <a:latin typeface="Times New Roman"/>
                <a:cs typeface="Times New Roman"/>
              </a:rPr>
              <a:t>г</a:t>
            </a:r>
            <a:r>
              <a:rPr sz="1200" spc="-25" dirty="0">
                <a:latin typeface="Times New Roman"/>
                <a:cs typeface="Times New Roman"/>
              </a:rPr>
              <a:t>н</a:t>
            </a:r>
            <a:r>
              <a:rPr sz="1200" spc="-10" dirty="0">
                <a:latin typeface="Times New Roman"/>
                <a:cs typeface="Times New Roman"/>
              </a:rPr>
              <a:t>о</a:t>
            </a:r>
            <a:r>
              <a:rPr sz="1200" spc="-25" dirty="0">
                <a:latin typeface="Times New Roman"/>
                <a:cs typeface="Times New Roman"/>
              </a:rPr>
              <a:t>с</a:t>
            </a:r>
            <a:r>
              <a:rPr sz="1200" spc="-15" dirty="0">
                <a:latin typeface="Times New Roman"/>
                <a:cs typeface="Times New Roman"/>
              </a:rPr>
              <a:t>тик</a:t>
            </a:r>
            <a:r>
              <a:rPr sz="1200" dirty="0">
                <a:latin typeface="Times New Roman"/>
                <a:cs typeface="Times New Roman"/>
              </a:rPr>
              <a:t>е	</a:t>
            </a:r>
            <a:r>
              <a:rPr sz="1200" spc="-15" dirty="0">
                <a:latin typeface="Times New Roman"/>
                <a:cs typeface="Times New Roman"/>
              </a:rPr>
              <a:t>б</a:t>
            </a:r>
            <a:r>
              <a:rPr sz="1200" spc="-25" dirty="0">
                <a:latin typeface="Times New Roman"/>
                <a:cs typeface="Times New Roman"/>
              </a:rPr>
              <a:t>о</a:t>
            </a:r>
            <a:r>
              <a:rPr sz="1200" spc="-10" dirty="0">
                <a:latin typeface="Times New Roman"/>
                <a:cs typeface="Times New Roman"/>
              </a:rPr>
              <a:t>л</a:t>
            </a:r>
            <a:r>
              <a:rPr sz="1200" spc="-25" dirty="0">
                <a:latin typeface="Times New Roman"/>
                <a:cs typeface="Times New Roman"/>
              </a:rPr>
              <a:t>е</a:t>
            </a:r>
            <a:r>
              <a:rPr sz="1200" spc="-15" dirty="0">
                <a:latin typeface="Times New Roman"/>
                <a:cs typeface="Times New Roman"/>
              </a:rPr>
              <a:t>з</a:t>
            </a:r>
            <a:r>
              <a:rPr sz="1200" spc="-25" dirty="0">
                <a:latin typeface="Times New Roman"/>
                <a:cs typeface="Times New Roman"/>
              </a:rPr>
              <a:t>н</a:t>
            </a:r>
            <a:r>
              <a:rPr sz="1200" dirty="0">
                <a:latin typeface="Times New Roman"/>
                <a:cs typeface="Times New Roman"/>
              </a:rPr>
              <a:t>и</a:t>
            </a:r>
            <a:endParaRPr sz="1200">
              <a:latin typeface="Times New Roman"/>
              <a:cs typeface="Times New Roman"/>
            </a:endParaRPr>
          </a:p>
          <a:p>
            <a:pPr marR="6350" algn="r">
              <a:lnSpc>
                <a:spcPts val="1410"/>
              </a:lnSpc>
            </a:pPr>
            <a:r>
              <a:rPr sz="1200" dirty="0">
                <a:latin typeface="Times New Roman"/>
                <a:cs typeface="Times New Roman"/>
              </a:rPr>
              <a:t>о</a:t>
            </a:r>
            <a:r>
              <a:rPr sz="1200" spc="-5" dirty="0">
                <a:latin typeface="Times New Roman"/>
                <a:cs typeface="Times New Roman"/>
              </a:rPr>
              <a:t>каз</a:t>
            </a:r>
            <a:r>
              <a:rPr sz="1200" spc="5" dirty="0">
                <a:latin typeface="Times New Roman"/>
                <a:cs typeface="Times New Roman"/>
              </a:rPr>
              <a:t>а</a:t>
            </a:r>
            <a:r>
              <a:rPr sz="1200" spc="-5" dirty="0">
                <a:latin typeface="Times New Roman"/>
                <a:cs typeface="Times New Roman"/>
              </a:rPr>
              <a:t>т</a:t>
            </a:r>
            <a:r>
              <a:rPr sz="1200" dirty="0">
                <a:latin typeface="Times New Roman"/>
                <a:cs typeface="Times New Roman"/>
              </a:rPr>
              <a:t>ь</a:t>
            </a:r>
            <a:endParaRPr sz="1200">
              <a:latin typeface="Times New Roman"/>
              <a:cs typeface="Times New Roman"/>
            </a:endParaRPr>
          </a:p>
        </p:txBody>
      </p:sp>
      <p:sp>
        <p:nvSpPr>
          <p:cNvPr id="7" name="object 7"/>
          <p:cNvSpPr txBox="1"/>
          <p:nvPr/>
        </p:nvSpPr>
        <p:spPr>
          <a:xfrm>
            <a:off x="1069339" y="8829050"/>
            <a:ext cx="5961380" cy="1090930"/>
          </a:xfrm>
          <a:prstGeom prst="rect">
            <a:avLst/>
          </a:prstGeom>
        </p:spPr>
        <p:txBody>
          <a:bodyPr vert="horz" wrap="square" lIns="0" tIns="24765" rIns="0" bIns="0" rtlCol="0">
            <a:spAutoFit/>
          </a:bodyPr>
          <a:lstStyle/>
          <a:p>
            <a:pPr marL="12700" marR="8255">
              <a:lnSpc>
                <a:spcPts val="1380"/>
              </a:lnSpc>
              <a:spcBef>
                <a:spcPts val="195"/>
              </a:spcBef>
            </a:pPr>
            <a:r>
              <a:rPr sz="1200" spc="-5" dirty="0">
                <a:latin typeface="Times New Roman"/>
                <a:cs typeface="Times New Roman"/>
              </a:rPr>
              <a:t>пневмоэнцефалография, </a:t>
            </a:r>
            <a:r>
              <a:rPr sz="1200" spc="-15" dirty="0">
                <a:latin typeface="Times New Roman"/>
                <a:cs typeface="Times New Roman"/>
              </a:rPr>
              <a:t>которая демонстрирует преимущественное расширение задних  отделов</a:t>
            </a:r>
            <a:r>
              <a:rPr sz="1200" spc="-25" dirty="0">
                <a:latin typeface="Times New Roman"/>
                <a:cs typeface="Times New Roman"/>
              </a:rPr>
              <a:t> </a:t>
            </a:r>
            <a:r>
              <a:rPr sz="1200" spc="-10" dirty="0">
                <a:latin typeface="Times New Roman"/>
                <a:cs typeface="Times New Roman"/>
              </a:rPr>
              <a:t>желудочков.</a:t>
            </a:r>
            <a:endParaRPr sz="1200">
              <a:latin typeface="Times New Roman"/>
              <a:cs typeface="Times New Roman"/>
            </a:endParaRPr>
          </a:p>
          <a:p>
            <a:pPr>
              <a:lnSpc>
                <a:spcPct val="100000"/>
              </a:lnSpc>
              <a:spcBef>
                <a:spcPts val="50"/>
              </a:spcBef>
            </a:pPr>
            <a:endParaRPr sz="1200">
              <a:latin typeface="Times New Roman"/>
              <a:cs typeface="Times New Roman"/>
            </a:endParaRPr>
          </a:p>
          <a:p>
            <a:pPr marL="12700" marR="5080" indent="449580" algn="just">
              <a:lnSpc>
                <a:spcPts val="1380"/>
              </a:lnSpc>
            </a:pPr>
            <a:r>
              <a:rPr sz="1200" b="1" i="1" spc="10" dirty="0">
                <a:latin typeface="Times New Roman"/>
                <a:cs typeface="Times New Roman"/>
              </a:rPr>
              <a:t>Болезнь Пика </a:t>
            </a:r>
            <a:r>
              <a:rPr sz="1200" spc="-15" dirty="0">
                <a:latin typeface="Times New Roman"/>
                <a:cs typeface="Times New Roman"/>
              </a:rPr>
              <a:t>при </a:t>
            </a:r>
            <a:r>
              <a:rPr sz="1200" spc="-20" dirty="0">
                <a:latin typeface="Times New Roman"/>
                <a:cs typeface="Times New Roman"/>
              </a:rPr>
              <a:t>аспонтанном варианте </a:t>
            </a:r>
            <a:r>
              <a:rPr sz="1200" spc="-15" dirty="0">
                <a:latin typeface="Times New Roman"/>
                <a:cs typeface="Times New Roman"/>
              </a:rPr>
              <a:t>ее </a:t>
            </a:r>
            <a:r>
              <a:rPr sz="1200" spc="-20" dirty="0">
                <a:latin typeface="Times New Roman"/>
                <a:cs typeface="Times New Roman"/>
              </a:rPr>
              <a:t>начала </a:t>
            </a:r>
            <a:r>
              <a:rPr sz="1200" spc="-15" dirty="0">
                <a:latin typeface="Times New Roman"/>
                <a:cs typeface="Times New Roman"/>
              </a:rPr>
              <a:t>имеет две разновидности: </a:t>
            </a:r>
            <a:r>
              <a:rPr sz="1200" spc="-5" dirty="0">
                <a:latin typeface="Times New Roman"/>
                <a:cs typeface="Times New Roman"/>
              </a:rPr>
              <a:t>1)  </a:t>
            </a:r>
            <a:r>
              <a:rPr sz="1200" spc="-10" dirty="0">
                <a:latin typeface="Times New Roman"/>
                <a:cs typeface="Times New Roman"/>
              </a:rPr>
              <a:t>аспонтанно-апатическую (шизоформную), которая начинается </a:t>
            </a:r>
            <a:r>
              <a:rPr sz="1200" dirty="0">
                <a:latin typeface="Times New Roman"/>
                <a:cs typeface="Times New Roman"/>
              </a:rPr>
              <a:t>с </a:t>
            </a:r>
            <a:r>
              <a:rPr sz="1200" spc="-5" dirty="0">
                <a:latin typeface="Times New Roman"/>
                <a:cs typeface="Times New Roman"/>
              </a:rPr>
              <a:t>нарастающих  </a:t>
            </a:r>
            <a:r>
              <a:rPr sz="1200" spc="-10" dirty="0">
                <a:latin typeface="Times New Roman"/>
                <a:cs typeface="Times New Roman"/>
              </a:rPr>
              <a:t>эмоциональной</a:t>
            </a:r>
            <a:r>
              <a:rPr sz="1200" spc="75" dirty="0">
                <a:latin typeface="Times New Roman"/>
                <a:cs typeface="Times New Roman"/>
              </a:rPr>
              <a:t> </a:t>
            </a:r>
            <a:r>
              <a:rPr sz="1200" spc="-10" dirty="0">
                <a:latin typeface="Times New Roman"/>
                <a:cs typeface="Times New Roman"/>
              </a:rPr>
              <a:t>холодности;</a:t>
            </a:r>
            <a:r>
              <a:rPr sz="1200" spc="85" dirty="0">
                <a:latin typeface="Times New Roman"/>
                <a:cs typeface="Times New Roman"/>
              </a:rPr>
              <a:t> </a:t>
            </a:r>
            <a:r>
              <a:rPr sz="1200" spc="-10" dirty="0">
                <a:latin typeface="Times New Roman"/>
                <a:cs typeface="Times New Roman"/>
              </a:rPr>
              <a:t>безынициативности,</a:t>
            </a:r>
            <a:r>
              <a:rPr sz="1200" spc="90" dirty="0">
                <a:latin typeface="Times New Roman"/>
                <a:cs typeface="Times New Roman"/>
              </a:rPr>
              <a:t> </a:t>
            </a:r>
            <a:r>
              <a:rPr sz="1200" spc="-10" dirty="0">
                <a:latin typeface="Times New Roman"/>
                <a:cs typeface="Times New Roman"/>
              </a:rPr>
              <a:t>равнодушия,</a:t>
            </a:r>
            <a:r>
              <a:rPr sz="1200" spc="90" dirty="0">
                <a:latin typeface="Times New Roman"/>
                <a:cs typeface="Times New Roman"/>
              </a:rPr>
              <a:t> </a:t>
            </a:r>
            <a:r>
              <a:rPr sz="1200" spc="-10" dirty="0">
                <a:latin typeface="Times New Roman"/>
                <a:cs typeface="Times New Roman"/>
              </a:rPr>
              <a:t>утраты</a:t>
            </a:r>
            <a:r>
              <a:rPr sz="1200" spc="80" dirty="0">
                <a:latin typeface="Times New Roman"/>
                <a:cs typeface="Times New Roman"/>
              </a:rPr>
              <a:t> </a:t>
            </a:r>
            <a:r>
              <a:rPr sz="1200" spc="-10" dirty="0">
                <a:latin typeface="Times New Roman"/>
                <a:cs typeface="Times New Roman"/>
              </a:rPr>
              <a:t>интересов;</a:t>
            </a:r>
            <a:r>
              <a:rPr sz="1200" spc="75" dirty="0">
                <a:latin typeface="Times New Roman"/>
                <a:cs typeface="Times New Roman"/>
              </a:rPr>
              <a:t> </a:t>
            </a:r>
            <a:r>
              <a:rPr sz="1200" dirty="0">
                <a:latin typeface="Times New Roman"/>
                <a:cs typeface="Times New Roman"/>
              </a:rPr>
              <a:t>2)</a:t>
            </a:r>
            <a:endParaRPr sz="1200">
              <a:latin typeface="Times New Roman"/>
              <a:cs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2390" y="4944060"/>
            <a:ext cx="337185" cy="357505"/>
          </a:xfrm>
          <a:prstGeom prst="rect">
            <a:avLst/>
          </a:prstGeom>
        </p:spPr>
        <p:txBody>
          <a:bodyPr vert="horz" wrap="square" lIns="0" tIns="0" rIns="0" bIns="0" rtlCol="0">
            <a:spAutoFit/>
          </a:bodyPr>
          <a:lstStyle/>
          <a:p>
            <a:pPr>
              <a:lnSpc>
                <a:spcPts val="2760"/>
              </a:lnSpc>
            </a:pPr>
            <a:r>
              <a:rPr sz="2400" spc="-5" dirty="0">
                <a:latin typeface="Cambria"/>
                <a:cs typeface="Cambria"/>
              </a:rPr>
              <a:t>16</a:t>
            </a:r>
            <a:endParaRPr sz="2400">
              <a:latin typeface="Cambria"/>
              <a:cs typeface="Cambria"/>
            </a:endParaRPr>
          </a:p>
        </p:txBody>
      </p:sp>
      <p:sp>
        <p:nvSpPr>
          <p:cNvPr id="3" name="object 3"/>
          <p:cNvSpPr/>
          <p:nvPr/>
        </p:nvSpPr>
        <p:spPr>
          <a:xfrm>
            <a:off x="1080135" y="2875924"/>
            <a:ext cx="5937250" cy="3333750"/>
          </a:xfrm>
          <a:custGeom>
            <a:avLst/>
            <a:gdLst/>
            <a:ahLst/>
            <a:cxnLst/>
            <a:rect l="l" t="t" r="r" b="b"/>
            <a:pathLst>
              <a:path w="5937250" h="3333750">
                <a:moveTo>
                  <a:pt x="5937249" y="0"/>
                </a:moveTo>
                <a:lnTo>
                  <a:pt x="0" y="0"/>
                </a:lnTo>
                <a:lnTo>
                  <a:pt x="0" y="3333749"/>
                </a:lnTo>
                <a:lnTo>
                  <a:pt x="5937249" y="3333749"/>
                </a:lnTo>
                <a:lnTo>
                  <a:pt x="5937249" y="0"/>
                </a:lnTo>
                <a:close/>
              </a:path>
            </a:pathLst>
          </a:custGeom>
          <a:solidFill>
            <a:srgbClr val="FFFFFF"/>
          </a:solidFill>
        </p:spPr>
        <p:txBody>
          <a:bodyPr wrap="square" lIns="0" tIns="0" rIns="0" bIns="0" rtlCol="0"/>
          <a:lstStyle/>
          <a:p>
            <a:endParaRPr/>
          </a:p>
        </p:txBody>
      </p:sp>
      <p:sp>
        <p:nvSpPr>
          <p:cNvPr id="4" name="object 4"/>
          <p:cNvSpPr txBox="1"/>
          <p:nvPr/>
        </p:nvSpPr>
        <p:spPr>
          <a:xfrm>
            <a:off x="1069339" y="415299"/>
            <a:ext cx="5966460" cy="9525000"/>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16</a:t>
            </a:r>
            <a:endParaRPr sz="1100">
              <a:latin typeface="Calibri"/>
              <a:cs typeface="Calibri"/>
            </a:endParaRPr>
          </a:p>
          <a:p>
            <a:pPr>
              <a:lnSpc>
                <a:spcPct val="100000"/>
              </a:lnSpc>
              <a:spcBef>
                <a:spcPts val="10"/>
              </a:spcBef>
            </a:pPr>
            <a:endParaRPr sz="1150">
              <a:latin typeface="Calibri"/>
              <a:cs typeface="Calibri"/>
            </a:endParaRPr>
          </a:p>
          <a:p>
            <a:pPr marL="12700" marR="9525" algn="just">
              <a:lnSpc>
                <a:spcPts val="1380"/>
              </a:lnSpc>
            </a:pPr>
            <a:r>
              <a:rPr sz="1200" spc="-10" dirty="0">
                <a:latin typeface="Times New Roman"/>
                <a:cs typeface="Times New Roman"/>
              </a:rPr>
              <a:t>аспонтанно-эйфорическую </a:t>
            </a:r>
            <a:r>
              <a:rPr sz="1200" dirty="0">
                <a:latin typeface="Times New Roman"/>
                <a:cs typeface="Times New Roman"/>
              </a:rPr>
              <a:t>с </a:t>
            </a:r>
            <a:r>
              <a:rPr sz="1200" spc="-10" dirty="0">
                <a:latin typeface="Times New Roman"/>
                <a:cs typeface="Times New Roman"/>
              </a:rPr>
              <a:t>тупой эйфорией, </a:t>
            </a:r>
            <a:r>
              <a:rPr sz="1200" spc="-5" dirty="0">
                <a:latin typeface="Times New Roman"/>
                <a:cs typeface="Times New Roman"/>
              </a:rPr>
              <a:t>адинамией. Псевдопаралитический вариант  начала болезни Пика характеризуется </a:t>
            </a:r>
            <a:r>
              <a:rPr sz="1200" spc="-20" dirty="0">
                <a:latin typeface="Times New Roman"/>
                <a:cs typeface="Times New Roman"/>
              </a:rPr>
              <a:t>беспечной  веселостью,  нередко  стереотипным  возбуждением,</a:t>
            </a:r>
            <a:r>
              <a:rPr sz="1200" spc="260" dirty="0">
                <a:latin typeface="Times New Roman"/>
                <a:cs typeface="Times New Roman"/>
              </a:rPr>
              <a:t> </a:t>
            </a:r>
            <a:r>
              <a:rPr sz="1200" spc="-20" dirty="0">
                <a:latin typeface="Times New Roman"/>
                <a:cs typeface="Times New Roman"/>
              </a:rPr>
              <a:t>нелепыми</a:t>
            </a:r>
            <a:r>
              <a:rPr sz="1200" spc="260" dirty="0">
                <a:latin typeface="Times New Roman"/>
                <a:cs typeface="Times New Roman"/>
              </a:rPr>
              <a:t> </a:t>
            </a:r>
            <a:r>
              <a:rPr sz="1200" spc="-5" dirty="0">
                <a:latin typeface="Times New Roman"/>
                <a:cs typeface="Times New Roman"/>
              </a:rPr>
              <a:t>поступками, сексуальной расторможенностью. </a:t>
            </a:r>
            <a:r>
              <a:rPr sz="1200" dirty="0">
                <a:latin typeface="Times New Roman"/>
                <a:cs typeface="Times New Roman"/>
              </a:rPr>
              <a:t>При </a:t>
            </a:r>
            <a:r>
              <a:rPr sz="1200" spc="-5" dirty="0">
                <a:latin typeface="Times New Roman"/>
                <a:cs typeface="Times New Roman"/>
              </a:rPr>
              <a:t>обоих  вариантах </a:t>
            </a:r>
            <a:r>
              <a:rPr sz="1200" dirty="0">
                <a:latin typeface="Times New Roman"/>
                <a:cs typeface="Times New Roman"/>
              </a:rPr>
              <a:t>уже в </a:t>
            </a:r>
            <a:r>
              <a:rPr sz="1200" spc="-5" dirty="0">
                <a:latin typeface="Times New Roman"/>
                <a:cs typeface="Times New Roman"/>
              </a:rPr>
              <a:t>самом начале страдают высшие интегративные функции (категориальное  </a:t>
            </a:r>
            <a:r>
              <a:rPr sz="1200" spc="-20" dirty="0">
                <a:latin typeface="Times New Roman"/>
                <a:cs typeface="Times New Roman"/>
              </a:rPr>
              <a:t>мышление) </a:t>
            </a:r>
            <a:r>
              <a:rPr sz="1200" dirty="0">
                <a:latin typeface="Times New Roman"/>
                <a:cs typeface="Times New Roman"/>
              </a:rPr>
              <a:t>— </a:t>
            </a:r>
            <a:r>
              <a:rPr sz="1200" spc="-20" dirty="0">
                <a:latin typeface="Times New Roman"/>
                <a:cs typeface="Times New Roman"/>
              </a:rPr>
              <a:t>критика, динамический компонент речи </a:t>
            </a:r>
            <a:r>
              <a:rPr sz="1200" dirty="0">
                <a:latin typeface="Times New Roman"/>
                <a:cs typeface="Times New Roman"/>
              </a:rPr>
              <a:t>и </a:t>
            </a:r>
            <a:r>
              <a:rPr sz="1200" spc="-20" dirty="0">
                <a:latin typeface="Times New Roman"/>
                <a:cs typeface="Times New Roman"/>
              </a:rPr>
              <a:t>праксиса (ранние </a:t>
            </a:r>
            <a:r>
              <a:rPr sz="1200" spc="-10" dirty="0">
                <a:latin typeface="Times New Roman"/>
                <a:cs typeface="Times New Roman"/>
              </a:rPr>
              <a:t>персеверации </a:t>
            </a:r>
            <a:r>
              <a:rPr sz="1200" dirty="0">
                <a:latin typeface="Times New Roman"/>
                <a:cs typeface="Times New Roman"/>
              </a:rPr>
              <a:t>в  </a:t>
            </a:r>
            <a:r>
              <a:rPr sz="1200" spc="-10" dirty="0">
                <a:latin typeface="Times New Roman"/>
                <a:cs typeface="Times New Roman"/>
              </a:rPr>
              <a:t>высказываниях, действиях, трудность переключения) </a:t>
            </a:r>
            <a:r>
              <a:rPr sz="1200" spc="-5" dirty="0">
                <a:latin typeface="Times New Roman"/>
                <a:cs typeface="Times New Roman"/>
              </a:rPr>
              <a:t>при </a:t>
            </a:r>
            <a:r>
              <a:rPr sz="1200" spc="-10" dirty="0">
                <a:latin typeface="Times New Roman"/>
                <a:cs typeface="Times New Roman"/>
              </a:rPr>
              <a:t>сохранности звукового анализа  слов </a:t>
            </a:r>
            <a:r>
              <a:rPr sz="1200" dirty="0">
                <a:latin typeface="Times New Roman"/>
                <a:cs typeface="Times New Roman"/>
              </a:rPr>
              <a:t>и </a:t>
            </a:r>
            <a:r>
              <a:rPr sz="1200" spc="-10" dirty="0">
                <a:latin typeface="Times New Roman"/>
                <a:cs typeface="Times New Roman"/>
              </a:rPr>
              <a:t>плана действия. При болезни Пика пассивность, апатия, отсутствие  заинтересованности </a:t>
            </a:r>
            <a:r>
              <a:rPr sz="1200" dirty="0">
                <a:latin typeface="Times New Roman"/>
                <a:cs typeface="Times New Roman"/>
              </a:rPr>
              <a:t>в </a:t>
            </a:r>
            <a:r>
              <a:rPr sz="1200" spc="-10" dirty="0">
                <a:latin typeface="Times New Roman"/>
                <a:cs typeface="Times New Roman"/>
              </a:rPr>
              <a:t>ответах </a:t>
            </a:r>
            <a:r>
              <a:rPr sz="1200" spc="-5" dirty="0">
                <a:latin typeface="Times New Roman"/>
                <a:cs typeface="Times New Roman"/>
              </a:rPr>
              <a:t>могут симулировать дефект памяти. Наблюдаются  семантическая афазия, динамическая </a:t>
            </a:r>
            <a:r>
              <a:rPr sz="1200" spc="-15" dirty="0">
                <a:latin typeface="Times New Roman"/>
                <a:cs typeface="Times New Roman"/>
              </a:rPr>
              <a:t>апраксия, обеднение речи. Психотические  продуктивные расстройства </a:t>
            </a:r>
            <a:r>
              <a:rPr sz="1200" spc="-10" dirty="0">
                <a:latin typeface="Times New Roman"/>
                <a:cs typeface="Times New Roman"/>
              </a:rPr>
              <a:t>при типичном начале болезни </a:t>
            </a:r>
            <a:r>
              <a:rPr sz="1200" spc="-5" dirty="0">
                <a:latin typeface="Times New Roman"/>
                <a:cs typeface="Times New Roman"/>
              </a:rPr>
              <a:t>Пика </a:t>
            </a:r>
            <a:r>
              <a:rPr sz="1200" spc="-10" dirty="0">
                <a:latin typeface="Times New Roman"/>
                <a:cs typeface="Times New Roman"/>
              </a:rPr>
              <a:t>проявляются </a:t>
            </a:r>
            <a:r>
              <a:rPr sz="1200" dirty="0">
                <a:latin typeface="Times New Roman"/>
                <a:cs typeface="Times New Roman"/>
              </a:rPr>
              <a:t>в </a:t>
            </a:r>
            <a:r>
              <a:rPr sz="1200" spc="-5" dirty="0">
                <a:latin typeface="Times New Roman"/>
                <a:cs typeface="Times New Roman"/>
              </a:rPr>
              <a:t>30 </a:t>
            </a:r>
            <a:r>
              <a:rPr sz="1200" dirty="0">
                <a:latin typeface="Times New Roman"/>
                <a:cs typeface="Times New Roman"/>
              </a:rPr>
              <a:t>%  </a:t>
            </a:r>
            <a:r>
              <a:rPr sz="1200" spc="-10" dirty="0">
                <a:latin typeface="Times New Roman"/>
                <a:cs typeface="Times New Roman"/>
              </a:rPr>
              <a:t>случаев лишь фрагментарными бредовыми (идеи величия, ущерба, ревности) </a:t>
            </a:r>
            <a:r>
              <a:rPr sz="1200" dirty="0">
                <a:latin typeface="Times New Roman"/>
                <a:cs typeface="Times New Roman"/>
              </a:rPr>
              <a:t>и </a:t>
            </a:r>
            <a:r>
              <a:rPr sz="1200" spc="-10" dirty="0">
                <a:latin typeface="Times New Roman"/>
                <a:cs typeface="Times New Roman"/>
              </a:rPr>
              <a:t>редко  аффективными </a:t>
            </a:r>
            <a:r>
              <a:rPr sz="1200" spc="-5" dirty="0">
                <a:latin typeface="Times New Roman"/>
                <a:cs typeface="Times New Roman"/>
              </a:rPr>
              <a:t>(тоска, страх)</a:t>
            </a:r>
            <a:r>
              <a:rPr sz="1200" spc="30" dirty="0">
                <a:latin typeface="Times New Roman"/>
                <a:cs typeface="Times New Roman"/>
              </a:rPr>
              <a:t> </a:t>
            </a:r>
            <a:r>
              <a:rPr sz="1200" spc="-5" dirty="0">
                <a:latin typeface="Times New Roman"/>
                <a:cs typeface="Times New Roman"/>
              </a:rPr>
              <a:t>симптомами.</a:t>
            </a:r>
            <a:endParaRPr sz="1200">
              <a:latin typeface="Times New Roman"/>
              <a:cs typeface="Times New Roman"/>
            </a:endParaRPr>
          </a:p>
          <a:p>
            <a:pPr marL="12700" marR="8255" indent="449580" algn="just">
              <a:lnSpc>
                <a:spcPts val="1380"/>
              </a:lnSpc>
              <a:spcBef>
                <a:spcPts val="30"/>
              </a:spcBef>
            </a:pPr>
            <a:r>
              <a:rPr sz="1200" spc="-20" dirty="0">
                <a:latin typeface="Times New Roman"/>
                <a:cs typeface="Times New Roman"/>
              </a:rPr>
              <a:t>Атипичное начало болезни </a:t>
            </a:r>
            <a:r>
              <a:rPr sz="1200" spc="-15" dirty="0">
                <a:latin typeface="Times New Roman"/>
                <a:cs typeface="Times New Roman"/>
              </a:rPr>
              <a:t>Пика: </a:t>
            </a:r>
            <a:r>
              <a:rPr sz="1200" spc="-5" dirty="0">
                <a:latin typeface="Times New Roman"/>
                <a:cs typeface="Times New Roman"/>
              </a:rPr>
              <a:t>1) </a:t>
            </a:r>
            <a:r>
              <a:rPr sz="1200" spc="-20" dirty="0">
                <a:latin typeface="Times New Roman"/>
                <a:cs typeface="Times New Roman"/>
              </a:rPr>
              <a:t>психотическое </a:t>
            </a:r>
            <a:r>
              <a:rPr sz="1200" dirty="0">
                <a:latin typeface="Times New Roman"/>
                <a:cs typeface="Times New Roman"/>
              </a:rPr>
              <a:t>с </a:t>
            </a:r>
            <a:r>
              <a:rPr sz="1200" spc="-20" dirty="0">
                <a:latin typeface="Times New Roman"/>
                <a:cs typeface="Times New Roman"/>
              </a:rPr>
              <a:t>гипоманиальными, </a:t>
            </a:r>
            <a:r>
              <a:rPr sz="1200" spc="-10" dirty="0">
                <a:latin typeface="Times New Roman"/>
                <a:cs typeface="Times New Roman"/>
              </a:rPr>
              <a:t>бредовыми,  депрессивным, галлюцинаторным синдромами. Иногда </a:t>
            </a:r>
            <a:r>
              <a:rPr sz="1200" spc="-5" dirty="0">
                <a:latin typeface="Times New Roman"/>
                <a:cs typeface="Times New Roman"/>
              </a:rPr>
              <a:t>они </a:t>
            </a:r>
            <a:r>
              <a:rPr sz="1200" spc="-25" dirty="0">
                <a:latin typeface="Times New Roman"/>
                <a:cs typeface="Times New Roman"/>
              </a:rPr>
              <a:t>приобретают ремиттирующее  течение, развиваясь </a:t>
            </a:r>
            <a:r>
              <a:rPr sz="1200" spc="-20" dirty="0">
                <a:latin typeface="Times New Roman"/>
                <a:cs typeface="Times New Roman"/>
              </a:rPr>
              <a:t>вместе </a:t>
            </a:r>
            <a:r>
              <a:rPr sz="1200" dirty="0">
                <a:latin typeface="Times New Roman"/>
                <a:cs typeface="Times New Roman"/>
              </a:rPr>
              <a:t>с </a:t>
            </a:r>
            <a:r>
              <a:rPr sz="1200" spc="-25" dirty="0">
                <a:latin typeface="Times New Roman"/>
                <a:cs typeface="Times New Roman"/>
              </a:rPr>
              <a:t>деменцией. </a:t>
            </a:r>
            <a:r>
              <a:rPr sz="1200" spc="-20" dirty="0">
                <a:latin typeface="Times New Roman"/>
                <a:cs typeface="Times New Roman"/>
              </a:rPr>
              <a:t>Наличие </a:t>
            </a:r>
            <a:r>
              <a:rPr sz="1200" dirty="0">
                <a:latin typeface="Times New Roman"/>
                <a:cs typeface="Times New Roman"/>
              </a:rPr>
              <a:t>в </a:t>
            </a:r>
            <a:r>
              <a:rPr sz="1200" spc="-5" dirty="0">
                <a:latin typeface="Times New Roman"/>
                <a:cs typeface="Times New Roman"/>
              </a:rPr>
              <a:t>ряде таких случаев экзогений позволяет  допустить, что самому атрофическому </a:t>
            </a:r>
            <a:r>
              <a:rPr sz="1200" spc="-10" dirty="0">
                <a:latin typeface="Times New Roman"/>
                <a:cs typeface="Times New Roman"/>
              </a:rPr>
              <a:t>процессу продуктивные симптомы свойственны  </a:t>
            </a:r>
            <a:r>
              <a:rPr sz="1200" spc="-5" dirty="0">
                <a:latin typeface="Times New Roman"/>
                <a:cs typeface="Times New Roman"/>
              </a:rPr>
              <a:t>мало; </a:t>
            </a:r>
            <a:r>
              <a:rPr sz="1200" dirty="0">
                <a:latin typeface="Times New Roman"/>
                <a:cs typeface="Times New Roman"/>
              </a:rPr>
              <a:t>2) </a:t>
            </a:r>
            <a:r>
              <a:rPr sz="1200" spc="-10" dirty="0">
                <a:latin typeface="Times New Roman"/>
                <a:cs typeface="Times New Roman"/>
              </a:rPr>
              <a:t>амнестическое </a:t>
            </a:r>
            <a:r>
              <a:rPr sz="1200" dirty="0">
                <a:latin typeface="Times New Roman"/>
                <a:cs typeface="Times New Roman"/>
              </a:rPr>
              <a:t>— </a:t>
            </a:r>
            <a:r>
              <a:rPr sz="1200" spc="-15" dirty="0">
                <a:latin typeface="Times New Roman"/>
                <a:cs typeface="Times New Roman"/>
              </a:rPr>
              <a:t>диагностируют </a:t>
            </a:r>
            <a:r>
              <a:rPr sz="1200" spc="-10" dirty="0">
                <a:latin typeface="Times New Roman"/>
                <a:cs typeface="Times New Roman"/>
              </a:rPr>
              <a:t>как </a:t>
            </a:r>
            <a:r>
              <a:rPr sz="1200" spc="-15" dirty="0">
                <a:latin typeface="Times New Roman"/>
                <a:cs typeface="Times New Roman"/>
              </a:rPr>
              <a:t>болезнь Альцгеймера, особенно </a:t>
            </a:r>
            <a:r>
              <a:rPr sz="1200" spc="-10" dirty="0">
                <a:latin typeface="Times New Roman"/>
                <a:cs typeface="Times New Roman"/>
              </a:rPr>
              <a:t>если </a:t>
            </a:r>
            <a:r>
              <a:rPr sz="1200" spc="-5" dirty="0">
                <a:latin typeface="Times New Roman"/>
                <a:cs typeface="Times New Roman"/>
              </a:rPr>
              <a:t>присое-  </a:t>
            </a:r>
            <a:r>
              <a:rPr sz="1200" spc="-10" dirty="0">
                <a:latin typeface="Times New Roman"/>
                <a:cs typeface="Times New Roman"/>
              </a:rPr>
              <a:t>диняется афазоапрактический синдром, </a:t>
            </a:r>
            <a:r>
              <a:rPr sz="1200" spc="-5" dirty="0">
                <a:latin typeface="Times New Roman"/>
                <a:cs typeface="Times New Roman"/>
              </a:rPr>
              <a:t>или </a:t>
            </a:r>
            <a:r>
              <a:rPr sz="1200" spc="-10" dirty="0">
                <a:latin typeface="Times New Roman"/>
                <a:cs typeface="Times New Roman"/>
              </a:rPr>
              <a:t>как сенильную деменцию. </a:t>
            </a:r>
            <a:r>
              <a:rPr sz="1200" spc="-5" dirty="0">
                <a:latin typeface="Times New Roman"/>
                <a:cs typeface="Times New Roman"/>
              </a:rPr>
              <a:t>Особенностью  больных </a:t>
            </a:r>
            <a:r>
              <a:rPr sz="1200" dirty="0">
                <a:latin typeface="Times New Roman"/>
                <a:cs typeface="Times New Roman"/>
              </a:rPr>
              <a:t>с </a:t>
            </a:r>
            <a:r>
              <a:rPr sz="1200" spc="-5" dirty="0">
                <a:latin typeface="Times New Roman"/>
                <a:cs typeface="Times New Roman"/>
              </a:rPr>
              <a:t>таким началом болезни является возраст (старше </a:t>
            </a:r>
            <a:r>
              <a:rPr sz="1200" dirty="0">
                <a:latin typeface="Times New Roman"/>
                <a:cs typeface="Times New Roman"/>
              </a:rPr>
              <a:t>70 </a:t>
            </a:r>
            <a:r>
              <a:rPr sz="1200" spc="-5" dirty="0">
                <a:latin typeface="Times New Roman"/>
                <a:cs typeface="Times New Roman"/>
              </a:rPr>
              <a:t>лет) </a:t>
            </a:r>
            <a:r>
              <a:rPr sz="1200" dirty="0">
                <a:latin typeface="Times New Roman"/>
                <a:cs typeface="Times New Roman"/>
              </a:rPr>
              <a:t>и </a:t>
            </a:r>
            <a:r>
              <a:rPr sz="1200" spc="-10" dirty="0">
                <a:latin typeface="Times New Roman"/>
                <a:cs typeface="Times New Roman"/>
              </a:rPr>
              <a:t>сочетание </a:t>
            </a:r>
            <a:r>
              <a:rPr sz="1200" dirty="0">
                <a:latin typeface="Times New Roman"/>
                <a:cs typeface="Times New Roman"/>
              </a:rPr>
              <a:t>у </a:t>
            </a:r>
            <a:r>
              <a:rPr sz="1200" spc="-10" dirty="0">
                <a:latin typeface="Times New Roman"/>
                <a:cs typeface="Times New Roman"/>
              </a:rPr>
              <a:t>них  болезни Пика </a:t>
            </a:r>
            <a:r>
              <a:rPr sz="1200" dirty="0">
                <a:latin typeface="Times New Roman"/>
                <a:cs typeface="Times New Roman"/>
              </a:rPr>
              <a:t>с </a:t>
            </a:r>
            <a:r>
              <a:rPr sz="1200" spc="-10" dirty="0">
                <a:latin typeface="Times New Roman"/>
                <a:cs typeface="Times New Roman"/>
              </a:rPr>
              <a:t>церебральным атеросклерозом. Патопсихологическое исследование </a:t>
            </a:r>
            <a:r>
              <a:rPr sz="1200" spc="-5" dirty="0">
                <a:latin typeface="Times New Roman"/>
                <a:cs typeface="Times New Roman"/>
              </a:rPr>
              <a:t>при  </a:t>
            </a:r>
            <a:r>
              <a:rPr sz="1200" spc="-10" dirty="0">
                <a:latin typeface="Times New Roman"/>
                <a:cs typeface="Times New Roman"/>
              </a:rPr>
              <a:t>болезни Пика дает возможность </a:t>
            </a:r>
            <a:r>
              <a:rPr sz="1200" spc="-5" dirty="0">
                <a:latin typeface="Times New Roman"/>
                <a:cs typeface="Times New Roman"/>
              </a:rPr>
              <a:t>выявить значительную сохранность фиксации </a:t>
            </a:r>
            <a:r>
              <a:rPr sz="1200" dirty="0">
                <a:latin typeface="Times New Roman"/>
                <a:cs typeface="Times New Roman"/>
              </a:rPr>
              <a:t>(до 9 </a:t>
            </a:r>
            <a:r>
              <a:rPr sz="1200" spc="-5" dirty="0">
                <a:latin typeface="Times New Roman"/>
                <a:cs typeface="Times New Roman"/>
              </a:rPr>
              <a:t>слов </a:t>
            </a:r>
            <a:r>
              <a:rPr sz="1200" dirty="0">
                <a:latin typeface="Times New Roman"/>
                <a:cs typeface="Times New Roman"/>
              </a:rPr>
              <a:t>в  </a:t>
            </a:r>
            <a:r>
              <a:rPr sz="1200" spc="-5" dirty="0">
                <a:latin typeface="Times New Roman"/>
                <a:cs typeface="Times New Roman"/>
              </a:rPr>
              <a:t>пробе </a:t>
            </a:r>
            <a:r>
              <a:rPr sz="1200" dirty="0">
                <a:latin typeface="Times New Roman"/>
                <a:cs typeface="Times New Roman"/>
              </a:rPr>
              <a:t>с </a:t>
            </a:r>
            <a:r>
              <a:rPr sz="1200" spc="-5" dirty="0">
                <a:latin typeface="Times New Roman"/>
                <a:cs typeface="Times New Roman"/>
              </a:rPr>
              <a:t>заучиванием), дифференцированное воспроизведение двух групп раздражителей:  </a:t>
            </a:r>
            <a:r>
              <a:rPr sz="1200" spc="-15" dirty="0">
                <a:latin typeface="Times New Roman"/>
                <a:cs typeface="Times New Roman"/>
              </a:rPr>
              <a:t>торможение </a:t>
            </a:r>
            <a:r>
              <a:rPr sz="1200" spc="-10" dirty="0">
                <a:latin typeface="Times New Roman"/>
                <a:cs typeface="Times New Roman"/>
              </a:rPr>
              <a:t>второй </a:t>
            </a:r>
            <a:r>
              <a:rPr sz="1200" spc="-15" dirty="0">
                <a:latin typeface="Times New Roman"/>
                <a:cs typeface="Times New Roman"/>
              </a:rPr>
              <a:t>группы первой, высвобождение </a:t>
            </a:r>
            <a:r>
              <a:rPr sz="1200" spc="-5" dirty="0">
                <a:latin typeface="Times New Roman"/>
                <a:cs typeface="Times New Roman"/>
              </a:rPr>
              <a:t>от </a:t>
            </a:r>
            <a:r>
              <a:rPr sz="1200" spc="-15" dirty="0">
                <a:latin typeface="Times New Roman"/>
                <a:cs typeface="Times New Roman"/>
              </a:rPr>
              <a:t>которого происходит </a:t>
            </a:r>
            <a:r>
              <a:rPr sz="1200" spc="-10" dirty="0">
                <a:latin typeface="Times New Roman"/>
                <a:cs typeface="Times New Roman"/>
              </a:rPr>
              <a:t>через  смешение обеих групп (контаминацию), </a:t>
            </a:r>
            <a:r>
              <a:rPr sz="1200" dirty="0">
                <a:latin typeface="Times New Roman"/>
                <a:cs typeface="Times New Roman"/>
              </a:rPr>
              <a:t>а </a:t>
            </a:r>
            <a:r>
              <a:rPr sz="1200" spc="-10" dirty="0">
                <a:latin typeface="Times New Roman"/>
                <a:cs typeface="Times New Roman"/>
              </a:rPr>
              <a:t>затем (чаще </a:t>
            </a:r>
            <a:r>
              <a:rPr sz="1200" dirty="0">
                <a:latin typeface="Times New Roman"/>
                <a:cs typeface="Times New Roman"/>
              </a:rPr>
              <a:t>с </a:t>
            </a:r>
            <a:r>
              <a:rPr sz="1200" spc="-10" dirty="0">
                <a:latin typeface="Times New Roman"/>
                <a:cs typeface="Times New Roman"/>
              </a:rPr>
              <a:t>помощью </a:t>
            </a:r>
            <a:r>
              <a:rPr sz="1200" spc="-5" dirty="0">
                <a:latin typeface="Times New Roman"/>
                <a:cs typeface="Times New Roman"/>
              </a:rPr>
              <a:t>экспериментатора)  воспроизводится </a:t>
            </a:r>
            <a:r>
              <a:rPr sz="1200" dirty="0">
                <a:latin typeface="Times New Roman"/>
                <a:cs typeface="Times New Roman"/>
              </a:rPr>
              <a:t>и </a:t>
            </a:r>
            <a:r>
              <a:rPr sz="1200" spc="-5" dirty="0">
                <a:latin typeface="Times New Roman"/>
                <a:cs typeface="Times New Roman"/>
              </a:rPr>
              <a:t>вторая группа. Фиксированная установка </a:t>
            </a:r>
            <a:r>
              <a:rPr sz="1200" spc="-15" dirty="0">
                <a:latin typeface="Times New Roman"/>
                <a:cs typeface="Times New Roman"/>
              </a:rPr>
              <a:t>относительно трудно  возбудима </a:t>
            </a:r>
            <a:r>
              <a:rPr sz="1200" spc="-10" dirty="0">
                <a:latin typeface="Times New Roman"/>
                <a:cs typeface="Times New Roman"/>
              </a:rPr>
              <a:t>(более </a:t>
            </a:r>
            <a:r>
              <a:rPr sz="1200" spc="-5" dirty="0">
                <a:latin typeface="Times New Roman"/>
                <a:cs typeface="Times New Roman"/>
              </a:rPr>
              <a:t>15 </a:t>
            </a:r>
            <a:r>
              <a:rPr sz="1200" spc="-15" dirty="0">
                <a:latin typeface="Times New Roman"/>
                <a:cs typeface="Times New Roman"/>
              </a:rPr>
              <a:t>фиксирующих </a:t>
            </a:r>
            <a:r>
              <a:rPr sz="1200" spc="-10" dirty="0">
                <a:latin typeface="Times New Roman"/>
                <a:cs typeface="Times New Roman"/>
              </a:rPr>
              <a:t>опытов </a:t>
            </a:r>
            <a:r>
              <a:rPr sz="1200" dirty="0">
                <a:latin typeface="Times New Roman"/>
                <a:cs typeface="Times New Roman"/>
              </a:rPr>
              <a:t>— </a:t>
            </a:r>
            <a:r>
              <a:rPr sz="1200" spc="-5" dirty="0">
                <a:latin typeface="Times New Roman"/>
                <a:cs typeface="Times New Roman"/>
              </a:rPr>
              <a:t>максимального количества для здоровых),  очень прочная, стабильная (сохраняется более месяца), статичная (установка не затухала,  несмотря на большое количество контрольных опытов </a:t>
            </a:r>
            <a:r>
              <a:rPr sz="1200" dirty="0">
                <a:latin typeface="Times New Roman"/>
                <a:cs typeface="Times New Roman"/>
              </a:rPr>
              <a:t>— </a:t>
            </a:r>
            <a:r>
              <a:rPr sz="1200" spc="-5" dirty="0">
                <a:latin typeface="Times New Roman"/>
                <a:cs typeface="Times New Roman"/>
              </a:rPr>
              <a:t>предъявление равных шаров). </a:t>
            </a:r>
            <a:r>
              <a:rPr sz="1200" dirty="0">
                <a:latin typeface="Times New Roman"/>
                <a:cs typeface="Times New Roman"/>
              </a:rPr>
              <a:t>С  </a:t>
            </a:r>
            <a:r>
              <a:rPr sz="1200" spc="-10" dirty="0">
                <a:latin typeface="Times New Roman"/>
                <a:cs typeface="Times New Roman"/>
              </a:rPr>
              <a:t>помощью пневмоэнцефалографии уже </a:t>
            </a:r>
            <a:r>
              <a:rPr sz="1200" spc="-5" dirty="0">
                <a:latin typeface="Times New Roman"/>
                <a:cs typeface="Times New Roman"/>
              </a:rPr>
              <a:t>при первых </a:t>
            </a:r>
            <a:r>
              <a:rPr sz="1200" spc="-10" dirty="0">
                <a:latin typeface="Times New Roman"/>
                <a:cs typeface="Times New Roman"/>
              </a:rPr>
              <a:t>проявлениях болезни </a:t>
            </a:r>
            <a:r>
              <a:rPr sz="1200" spc="-5" dirty="0">
                <a:latin typeface="Times New Roman"/>
                <a:cs typeface="Times New Roman"/>
              </a:rPr>
              <a:t>обнаруживают  расширение передних отделов желудочков мозга, субарахноидальных щелей </a:t>
            </a:r>
            <a:r>
              <a:rPr sz="1200" dirty="0">
                <a:latin typeface="Times New Roman"/>
                <a:cs typeface="Times New Roman"/>
              </a:rPr>
              <a:t>в </a:t>
            </a:r>
            <a:r>
              <a:rPr sz="1200" spc="-5" dirty="0">
                <a:latin typeface="Times New Roman"/>
                <a:cs typeface="Times New Roman"/>
              </a:rPr>
              <a:t>лобных </a:t>
            </a:r>
            <a:r>
              <a:rPr sz="1200" dirty="0">
                <a:latin typeface="Times New Roman"/>
                <a:cs typeface="Times New Roman"/>
              </a:rPr>
              <a:t>и  </a:t>
            </a:r>
            <a:r>
              <a:rPr sz="1200" spc="-5" dirty="0">
                <a:latin typeface="Times New Roman"/>
                <a:cs typeface="Times New Roman"/>
              </a:rPr>
              <a:t>височных долях.</a:t>
            </a:r>
            <a:endParaRPr sz="1200">
              <a:latin typeface="Times New Roman"/>
              <a:cs typeface="Times New Roman"/>
            </a:endParaRPr>
          </a:p>
          <a:p>
            <a:pPr>
              <a:lnSpc>
                <a:spcPct val="100000"/>
              </a:lnSpc>
              <a:spcBef>
                <a:spcPts val="5"/>
              </a:spcBef>
            </a:pPr>
            <a:endParaRPr sz="1300">
              <a:latin typeface="Times New Roman"/>
              <a:cs typeface="Times New Roman"/>
            </a:endParaRPr>
          </a:p>
          <a:p>
            <a:pPr marL="12700" marR="5715" indent="449580" algn="just">
              <a:lnSpc>
                <a:spcPts val="1380"/>
              </a:lnSpc>
            </a:pPr>
            <a:r>
              <a:rPr sz="1200" b="1" i="1" spc="-65" dirty="0">
                <a:latin typeface="Times New Roman"/>
                <a:cs typeface="Times New Roman"/>
              </a:rPr>
              <a:t>Сочетание </a:t>
            </a:r>
            <a:r>
              <a:rPr sz="1200" b="1" i="1" spc="-20" dirty="0">
                <a:latin typeface="Times New Roman"/>
                <a:cs typeface="Times New Roman"/>
              </a:rPr>
              <a:t>сенильной </a:t>
            </a:r>
            <a:r>
              <a:rPr sz="1200" b="1" i="1" spc="20" dirty="0">
                <a:latin typeface="Times New Roman"/>
                <a:cs typeface="Times New Roman"/>
              </a:rPr>
              <a:t>и </a:t>
            </a:r>
            <a:r>
              <a:rPr sz="1200" b="1" i="1" spc="-15" dirty="0">
                <a:latin typeface="Times New Roman"/>
                <a:cs typeface="Times New Roman"/>
              </a:rPr>
              <a:t>пресенильных </a:t>
            </a:r>
            <a:r>
              <a:rPr sz="1200" b="1" i="1" spc="-80" dirty="0">
                <a:latin typeface="Times New Roman"/>
                <a:cs typeface="Times New Roman"/>
              </a:rPr>
              <a:t>атрофии </a:t>
            </a:r>
            <a:r>
              <a:rPr sz="1200" b="1" i="1" spc="-30" dirty="0">
                <a:latin typeface="Times New Roman"/>
                <a:cs typeface="Times New Roman"/>
              </a:rPr>
              <a:t>со </a:t>
            </a:r>
            <a:r>
              <a:rPr sz="1200" b="1" i="1" spc="-20" dirty="0">
                <a:latin typeface="Times New Roman"/>
                <a:cs typeface="Times New Roman"/>
              </a:rPr>
              <a:t>склерозом </a:t>
            </a:r>
            <a:r>
              <a:rPr sz="1200" b="1" i="1" spc="-15" dirty="0">
                <a:latin typeface="Times New Roman"/>
                <a:cs typeface="Times New Roman"/>
              </a:rPr>
              <a:t>сосудов </a:t>
            </a:r>
            <a:r>
              <a:rPr sz="1200" b="1" i="1" spc="30" dirty="0">
                <a:latin typeface="Times New Roman"/>
                <a:cs typeface="Times New Roman"/>
              </a:rPr>
              <a:t>головного  </a:t>
            </a:r>
            <a:r>
              <a:rPr sz="1200" b="1" i="1" spc="10" dirty="0">
                <a:latin typeface="Times New Roman"/>
                <a:cs typeface="Times New Roman"/>
              </a:rPr>
              <a:t>мозга </a:t>
            </a:r>
            <a:r>
              <a:rPr sz="1200" spc="-15" dirty="0">
                <a:latin typeface="Times New Roman"/>
                <a:cs typeface="Times New Roman"/>
              </a:rPr>
              <a:t>встречается </a:t>
            </a:r>
            <a:r>
              <a:rPr sz="1200" dirty="0">
                <a:latin typeface="Times New Roman"/>
                <a:cs typeface="Times New Roman"/>
              </a:rPr>
              <a:t>в </a:t>
            </a:r>
            <a:r>
              <a:rPr sz="1200" spc="-10" dirty="0">
                <a:latin typeface="Times New Roman"/>
                <a:cs typeface="Times New Roman"/>
              </a:rPr>
              <a:t>55—60 </a:t>
            </a:r>
            <a:r>
              <a:rPr sz="1200" dirty="0">
                <a:latin typeface="Times New Roman"/>
                <a:cs typeface="Times New Roman"/>
              </a:rPr>
              <a:t>% </a:t>
            </a:r>
            <a:r>
              <a:rPr sz="1200" spc="-15" dirty="0">
                <a:latin typeface="Times New Roman"/>
                <a:cs typeface="Times New Roman"/>
              </a:rPr>
              <a:t>случаев. </a:t>
            </a:r>
            <a:r>
              <a:rPr sz="1200" dirty="0">
                <a:latin typeface="Times New Roman"/>
                <a:cs typeface="Times New Roman"/>
              </a:rPr>
              <a:t>У </a:t>
            </a:r>
            <a:r>
              <a:rPr sz="1200" spc="-15" dirty="0">
                <a:latin typeface="Times New Roman"/>
                <a:cs typeface="Times New Roman"/>
              </a:rPr>
              <a:t>большинства </a:t>
            </a:r>
            <a:r>
              <a:rPr sz="1200" spc="-10" dirty="0">
                <a:latin typeface="Times New Roman"/>
                <a:cs typeface="Times New Roman"/>
              </a:rPr>
              <a:t>больных </a:t>
            </a:r>
            <a:r>
              <a:rPr sz="1200" spc="-15" dirty="0">
                <a:latin typeface="Times New Roman"/>
                <a:cs typeface="Times New Roman"/>
              </a:rPr>
              <a:t>раньше </a:t>
            </a:r>
            <a:r>
              <a:rPr sz="1200" spc="-20" dirty="0">
                <a:latin typeface="Times New Roman"/>
                <a:cs typeface="Times New Roman"/>
              </a:rPr>
              <a:t>возникает  сосудистый процесс. Поэтому, когда </a:t>
            </a:r>
            <a:r>
              <a:rPr sz="1200" spc="-15" dirty="0">
                <a:latin typeface="Times New Roman"/>
                <a:cs typeface="Times New Roman"/>
              </a:rPr>
              <a:t>больные </a:t>
            </a:r>
            <a:r>
              <a:rPr sz="1200" spc="-20" dirty="0">
                <a:latin typeface="Times New Roman"/>
                <a:cs typeface="Times New Roman"/>
              </a:rPr>
              <a:t>попадают </a:t>
            </a:r>
            <a:r>
              <a:rPr sz="1200" spc="-15" dirty="0">
                <a:latin typeface="Times New Roman"/>
                <a:cs typeface="Times New Roman"/>
              </a:rPr>
              <a:t>под </a:t>
            </a:r>
            <a:r>
              <a:rPr sz="1200" spc="-10" dirty="0">
                <a:latin typeface="Times New Roman"/>
                <a:cs typeface="Times New Roman"/>
              </a:rPr>
              <a:t>наблюдение психиатра, </a:t>
            </a:r>
            <a:r>
              <a:rPr sz="1200" dirty="0">
                <a:latin typeface="Times New Roman"/>
                <a:cs typeface="Times New Roman"/>
              </a:rPr>
              <a:t>у </a:t>
            </a:r>
            <a:r>
              <a:rPr sz="1200" spc="-10" dirty="0">
                <a:latin typeface="Times New Roman"/>
                <a:cs typeface="Times New Roman"/>
              </a:rPr>
              <a:t>них  часто</a:t>
            </a:r>
            <a:r>
              <a:rPr sz="1200" spc="65" dirty="0">
                <a:latin typeface="Times New Roman"/>
                <a:cs typeface="Times New Roman"/>
              </a:rPr>
              <a:t> </a:t>
            </a:r>
            <a:r>
              <a:rPr sz="1200" spc="-10" dirty="0">
                <a:latin typeface="Times New Roman"/>
                <a:cs typeface="Times New Roman"/>
              </a:rPr>
              <a:t>диагностируют</a:t>
            </a:r>
            <a:r>
              <a:rPr sz="1200" spc="65" dirty="0">
                <a:latin typeface="Times New Roman"/>
                <a:cs typeface="Times New Roman"/>
              </a:rPr>
              <a:t> </a:t>
            </a:r>
            <a:r>
              <a:rPr sz="1200" spc="-5" dirty="0">
                <a:latin typeface="Times New Roman"/>
                <a:cs typeface="Times New Roman"/>
              </a:rPr>
              <a:t>только</a:t>
            </a:r>
            <a:r>
              <a:rPr sz="1200" spc="55" dirty="0">
                <a:latin typeface="Times New Roman"/>
                <a:cs typeface="Times New Roman"/>
              </a:rPr>
              <a:t> </a:t>
            </a:r>
            <a:r>
              <a:rPr sz="1200" spc="-10" dirty="0">
                <a:latin typeface="Times New Roman"/>
                <a:cs typeface="Times New Roman"/>
              </a:rPr>
              <a:t>сосудистое</a:t>
            </a:r>
            <a:r>
              <a:rPr sz="1200" spc="65" dirty="0">
                <a:latin typeface="Times New Roman"/>
                <a:cs typeface="Times New Roman"/>
              </a:rPr>
              <a:t> </a:t>
            </a:r>
            <a:r>
              <a:rPr sz="1200" spc="-5" dirty="0">
                <a:latin typeface="Times New Roman"/>
                <a:cs typeface="Times New Roman"/>
              </a:rPr>
              <a:t>заболевание,</a:t>
            </a:r>
            <a:r>
              <a:rPr sz="1200" spc="75" dirty="0">
                <a:latin typeface="Times New Roman"/>
                <a:cs typeface="Times New Roman"/>
              </a:rPr>
              <a:t> </a:t>
            </a:r>
            <a:r>
              <a:rPr sz="1200" spc="-5" dirty="0">
                <a:latin typeface="Times New Roman"/>
                <a:cs typeface="Times New Roman"/>
              </a:rPr>
              <a:t>даже</a:t>
            </a:r>
            <a:r>
              <a:rPr sz="1200" spc="75" dirty="0">
                <a:latin typeface="Times New Roman"/>
                <a:cs typeface="Times New Roman"/>
              </a:rPr>
              <a:t> </a:t>
            </a:r>
            <a:r>
              <a:rPr sz="1200" dirty="0">
                <a:latin typeface="Times New Roman"/>
                <a:cs typeface="Times New Roman"/>
              </a:rPr>
              <a:t>у</a:t>
            </a:r>
            <a:r>
              <a:rPr sz="1200" spc="55" dirty="0">
                <a:latin typeface="Times New Roman"/>
                <a:cs typeface="Times New Roman"/>
              </a:rPr>
              <a:t> </a:t>
            </a:r>
            <a:r>
              <a:rPr sz="1200" spc="-5" dirty="0">
                <a:latin typeface="Times New Roman"/>
                <a:cs typeface="Times New Roman"/>
              </a:rPr>
              <a:t>лиц</a:t>
            </a:r>
            <a:r>
              <a:rPr sz="1200" spc="65" dirty="0">
                <a:latin typeface="Times New Roman"/>
                <a:cs typeface="Times New Roman"/>
              </a:rPr>
              <a:t> </a:t>
            </a:r>
            <a:r>
              <a:rPr sz="1200" spc="-5" dirty="0">
                <a:latin typeface="Times New Roman"/>
                <a:cs typeface="Times New Roman"/>
              </a:rPr>
              <a:t>старше</a:t>
            </a:r>
            <a:r>
              <a:rPr sz="1200" spc="80" dirty="0">
                <a:latin typeface="Times New Roman"/>
                <a:cs typeface="Times New Roman"/>
              </a:rPr>
              <a:t> </a:t>
            </a:r>
            <a:r>
              <a:rPr sz="1200" dirty="0">
                <a:latin typeface="Times New Roman"/>
                <a:cs typeface="Times New Roman"/>
              </a:rPr>
              <a:t>70</a:t>
            </a:r>
            <a:r>
              <a:rPr sz="1200" spc="185" dirty="0">
                <a:latin typeface="Times New Roman"/>
                <a:cs typeface="Times New Roman"/>
              </a:rPr>
              <a:t> </a:t>
            </a:r>
            <a:r>
              <a:rPr sz="1200" spc="-5" dirty="0">
                <a:latin typeface="Times New Roman"/>
                <a:cs typeface="Times New Roman"/>
              </a:rPr>
              <a:t>лет</a:t>
            </a:r>
            <a:r>
              <a:rPr sz="1200" spc="55" dirty="0">
                <a:latin typeface="Times New Roman"/>
                <a:cs typeface="Times New Roman"/>
              </a:rPr>
              <a:t> </a:t>
            </a:r>
            <a:r>
              <a:rPr sz="1200" dirty="0">
                <a:latin typeface="Times New Roman"/>
                <a:cs typeface="Times New Roman"/>
              </a:rPr>
              <a:t>с</a:t>
            </a:r>
            <a:endParaRPr sz="1200">
              <a:latin typeface="Times New Roman"/>
              <a:cs typeface="Times New Roman"/>
            </a:endParaRPr>
          </a:p>
          <a:p>
            <a:pPr marL="12700" algn="just">
              <a:lnSpc>
                <a:spcPts val="1345"/>
              </a:lnSpc>
            </a:pPr>
            <a:r>
              <a:rPr sz="1200" spc="-5" dirty="0">
                <a:latin typeface="Times New Roman"/>
                <a:cs typeface="Times New Roman"/>
              </a:rPr>
              <a:t>«сенильными»</a:t>
            </a:r>
            <a:r>
              <a:rPr sz="1200" dirty="0">
                <a:latin typeface="Times New Roman"/>
                <a:cs typeface="Times New Roman"/>
              </a:rPr>
              <a:t> </a:t>
            </a:r>
            <a:r>
              <a:rPr sz="1200" spc="-5" dirty="0">
                <a:latin typeface="Times New Roman"/>
                <a:cs typeface="Times New Roman"/>
              </a:rPr>
              <a:t>чертами.</a:t>
            </a:r>
            <a:endParaRPr sz="1200">
              <a:latin typeface="Times New Roman"/>
              <a:cs typeface="Times New Roman"/>
            </a:endParaRPr>
          </a:p>
          <a:p>
            <a:pPr marL="12700" marR="6350" indent="449580" algn="just">
              <a:lnSpc>
                <a:spcPts val="1380"/>
              </a:lnSpc>
              <a:spcBef>
                <a:spcPts val="125"/>
              </a:spcBef>
            </a:pPr>
            <a:r>
              <a:rPr sz="1200" spc="-10" dirty="0">
                <a:latin typeface="Times New Roman"/>
                <a:cs typeface="Times New Roman"/>
              </a:rPr>
              <a:t>Если </a:t>
            </a:r>
            <a:r>
              <a:rPr sz="1200" spc="-15" dirty="0">
                <a:latin typeface="Times New Roman"/>
                <a:cs typeface="Times New Roman"/>
              </a:rPr>
              <a:t>атрофия присоединяется </a:t>
            </a:r>
            <a:r>
              <a:rPr sz="1200" dirty="0">
                <a:latin typeface="Times New Roman"/>
                <a:cs typeface="Times New Roman"/>
              </a:rPr>
              <a:t>к </a:t>
            </a:r>
            <a:r>
              <a:rPr sz="1200" spc="-15" dirty="0">
                <a:latin typeface="Times New Roman"/>
                <a:cs typeface="Times New Roman"/>
              </a:rPr>
              <a:t>сосудистому процессу, симптомы </a:t>
            </a:r>
            <a:r>
              <a:rPr sz="1200" spc="-5" dirty="0">
                <a:latin typeface="Times New Roman"/>
                <a:cs typeface="Times New Roman"/>
              </a:rPr>
              <a:t>атрофического  процесса существенно не меняются; нивелируются (исчезают) </a:t>
            </a:r>
            <a:r>
              <a:rPr sz="1200" spc="-10" dirty="0">
                <a:latin typeface="Times New Roman"/>
                <a:cs typeface="Times New Roman"/>
              </a:rPr>
              <a:t>или </a:t>
            </a:r>
            <a:r>
              <a:rPr sz="1200" spc="-15" dirty="0">
                <a:latin typeface="Times New Roman"/>
                <a:cs typeface="Times New Roman"/>
              </a:rPr>
              <a:t>значительно  уменьшаются астенические симптомы, головная боль </a:t>
            </a:r>
            <a:r>
              <a:rPr sz="1200" dirty="0">
                <a:latin typeface="Times New Roman"/>
                <a:cs typeface="Times New Roman"/>
              </a:rPr>
              <a:t>и </a:t>
            </a:r>
            <a:r>
              <a:rPr sz="1200" spc="-10" dirty="0">
                <a:latin typeface="Times New Roman"/>
                <a:cs typeface="Times New Roman"/>
              </a:rPr>
              <a:t>т. п.; </a:t>
            </a:r>
            <a:r>
              <a:rPr sz="1200" spc="-5" dirty="0">
                <a:latin typeface="Times New Roman"/>
                <a:cs typeface="Times New Roman"/>
              </a:rPr>
              <a:t>картина атрофического  заболевания становится атипичной: возникает псевдоальцгеймеровский </a:t>
            </a:r>
            <a:r>
              <a:rPr sz="1200" spc="-10" dirty="0">
                <a:latin typeface="Times New Roman"/>
                <a:cs typeface="Times New Roman"/>
              </a:rPr>
              <a:t>(афазо-апракто-  агностический) синдром </a:t>
            </a:r>
            <a:r>
              <a:rPr sz="1200" spc="-5" dirty="0">
                <a:latin typeface="Times New Roman"/>
                <a:cs typeface="Times New Roman"/>
              </a:rPr>
              <a:t>при </a:t>
            </a:r>
            <a:r>
              <a:rPr sz="1200" spc="-10" dirty="0">
                <a:latin typeface="Times New Roman"/>
                <a:cs typeface="Times New Roman"/>
              </a:rPr>
              <a:t>сенильной </a:t>
            </a:r>
            <a:r>
              <a:rPr sz="1200" spc="-20" dirty="0">
                <a:latin typeface="Times New Roman"/>
                <a:cs typeface="Times New Roman"/>
              </a:rPr>
              <a:t>депрессии</a:t>
            </a:r>
            <a:r>
              <a:rPr sz="1200" spc="260" dirty="0">
                <a:latin typeface="Times New Roman"/>
                <a:cs typeface="Times New Roman"/>
              </a:rPr>
              <a:t> </a:t>
            </a:r>
            <a:r>
              <a:rPr sz="1200" dirty="0">
                <a:latin typeface="Times New Roman"/>
                <a:cs typeface="Times New Roman"/>
              </a:rPr>
              <a:t>и </a:t>
            </a:r>
            <a:r>
              <a:rPr sz="1200" spc="-20" dirty="0">
                <a:latin typeface="Times New Roman"/>
                <a:cs typeface="Times New Roman"/>
              </a:rPr>
              <a:t>болезни</a:t>
            </a:r>
            <a:r>
              <a:rPr sz="1200" spc="260" dirty="0">
                <a:latin typeface="Times New Roman"/>
                <a:cs typeface="Times New Roman"/>
              </a:rPr>
              <a:t> </a:t>
            </a:r>
            <a:r>
              <a:rPr sz="1200" spc="-15" dirty="0">
                <a:latin typeface="Times New Roman"/>
                <a:cs typeface="Times New Roman"/>
              </a:rPr>
              <a:t>Пика </a:t>
            </a:r>
            <a:r>
              <a:rPr sz="1200" dirty="0">
                <a:latin typeface="Times New Roman"/>
                <a:cs typeface="Times New Roman"/>
              </a:rPr>
              <a:t>и </a:t>
            </a:r>
            <a:r>
              <a:rPr sz="1200" spc="-20" dirty="0">
                <a:latin typeface="Times New Roman"/>
                <a:cs typeface="Times New Roman"/>
              </a:rPr>
              <a:t>амнестический  синдром </a:t>
            </a:r>
            <a:r>
              <a:rPr sz="1200" spc="-15" dirty="0">
                <a:latin typeface="Times New Roman"/>
                <a:cs typeface="Times New Roman"/>
              </a:rPr>
              <a:t>при </a:t>
            </a:r>
            <a:r>
              <a:rPr sz="1200" spc="-20" dirty="0">
                <a:latin typeface="Times New Roman"/>
                <a:cs typeface="Times New Roman"/>
              </a:rPr>
              <a:t>болезни </a:t>
            </a:r>
            <a:r>
              <a:rPr sz="1200" spc="-15" dirty="0">
                <a:latin typeface="Times New Roman"/>
                <a:cs typeface="Times New Roman"/>
              </a:rPr>
              <a:t>Пика. Одновременное начало </a:t>
            </a:r>
            <a:r>
              <a:rPr sz="1200" spc="-10" dirty="0">
                <a:latin typeface="Times New Roman"/>
                <a:cs typeface="Times New Roman"/>
              </a:rPr>
              <a:t>обоих </a:t>
            </a:r>
            <a:r>
              <a:rPr sz="1200" spc="-15" dirty="0">
                <a:latin typeface="Times New Roman"/>
                <a:cs typeface="Times New Roman"/>
              </a:rPr>
              <a:t>процессов характеризуется </a:t>
            </a:r>
            <a:r>
              <a:rPr sz="1200" spc="-10" dirty="0">
                <a:latin typeface="Times New Roman"/>
                <a:cs typeface="Times New Roman"/>
              </a:rPr>
              <a:t>либо  </a:t>
            </a:r>
            <a:r>
              <a:rPr sz="1200" spc="-15" dirty="0">
                <a:latin typeface="Times New Roman"/>
                <a:cs typeface="Times New Roman"/>
              </a:rPr>
              <a:t>сенильными </a:t>
            </a:r>
            <a:r>
              <a:rPr sz="1200" spc="-10" dirty="0">
                <a:latin typeface="Times New Roman"/>
                <a:cs typeface="Times New Roman"/>
              </a:rPr>
              <a:t>симптомами (атеросклероз дает себя знать негрубыми неврологическими  </a:t>
            </a:r>
            <a:r>
              <a:rPr sz="1200" spc="-5" dirty="0">
                <a:latin typeface="Times New Roman"/>
                <a:cs typeface="Times New Roman"/>
              </a:rPr>
              <a:t>изменениями, </a:t>
            </a:r>
            <a:r>
              <a:rPr sz="1200" dirty="0">
                <a:latin typeface="Times New Roman"/>
                <a:cs typeface="Times New Roman"/>
              </a:rPr>
              <a:t>а </a:t>
            </a:r>
            <a:r>
              <a:rPr sz="1200" spc="-5" dirty="0">
                <a:latin typeface="Times New Roman"/>
                <a:cs typeface="Times New Roman"/>
              </a:rPr>
              <a:t>лишь впоследствии иногда </a:t>
            </a:r>
            <a:r>
              <a:rPr sz="1200" dirty="0">
                <a:latin typeface="Times New Roman"/>
                <a:cs typeface="Times New Roman"/>
              </a:rPr>
              <a:t>и </a:t>
            </a:r>
            <a:r>
              <a:rPr sz="1200" spc="-5" dirty="0">
                <a:latin typeface="Times New Roman"/>
                <a:cs typeface="Times New Roman"/>
              </a:rPr>
              <a:t>инсультами), либо пресбиофренной картиной  (амнестико-конфабуляторный синдром при большой психической</a:t>
            </a:r>
            <a:r>
              <a:rPr sz="1200" spc="45" dirty="0">
                <a:latin typeface="Times New Roman"/>
                <a:cs typeface="Times New Roman"/>
              </a:rPr>
              <a:t> </a:t>
            </a:r>
            <a:r>
              <a:rPr sz="1200" spc="-5" dirty="0">
                <a:latin typeface="Times New Roman"/>
                <a:cs typeface="Times New Roman"/>
              </a:rPr>
              <a:t>живости).</a:t>
            </a:r>
            <a:endParaRPr sz="1200">
              <a:latin typeface="Times New Roman"/>
              <a:cs typeface="Times New Roman"/>
            </a:endParaRPr>
          </a:p>
          <a:p>
            <a:pPr marL="12700" marR="5715" indent="449580" algn="just">
              <a:lnSpc>
                <a:spcPts val="1380"/>
              </a:lnSpc>
              <a:spcBef>
                <a:spcPts val="100"/>
              </a:spcBef>
            </a:pPr>
            <a:r>
              <a:rPr sz="1200" spc="-5" dirty="0">
                <a:latin typeface="Times New Roman"/>
                <a:cs typeface="Times New Roman"/>
              </a:rPr>
              <a:t>Оценка пресбиофренного синдрома как признака безусловной комбинации  процессов  не  оправдана.   При</a:t>
            </a:r>
            <a:r>
              <a:rPr sz="1200" spc="290" dirty="0">
                <a:latin typeface="Times New Roman"/>
                <a:cs typeface="Times New Roman"/>
              </a:rPr>
              <a:t> </a:t>
            </a:r>
            <a:r>
              <a:rPr sz="1200" spc="-5" dirty="0">
                <a:latin typeface="Times New Roman"/>
                <a:cs typeface="Times New Roman"/>
              </a:rPr>
              <a:t>атеросклерозе  </a:t>
            </a:r>
            <a:r>
              <a:rPr sz="1200" dirty="0">
                <a:latin typeface="Times New Roman"/>
                <a:cs typeface="Times New Roman"/>
              </a:rPr>
              <a:t>он  </a:t>
            </a:r>
            <a:r>
              <a:rPr sz="1200" spc="-5" dirty="0">
                <a:latin typeface="Times New Roman"/>
                <a:cs typeface="Times New Roman"/>
              </a:rPr>
              <a:t>наблюдается   </a:t>
            </a:r>
            <a:r>
              <a:rPr sz="1200" dirty="0">
                <a:latin typeface="Times New Roman"/>
                <a:cs typeface="Times New Roman"/>
              </a:rPr>
              <a:t>в</a:t>
            </a:r>
            <a:r>
              <a:rPr sz="1200" spc="300" dirty="0">
                <a:latin typeface="Times New Roman"/>
                <a:cs typeface="Times New Roman"/>
              </a:rPr>
              <a:t> </a:t>
            </a:r>
            <a:r>
              <a:rPr sz="1200" dirty="0">
                <a:latin typeface="Times New Roman"/>
                <a:cs typeface="Times New Roman"/>
              </a:rPr>
              <a:t>10,3   </a:t>
            </a:r>
            <a:r>
              <a:rPr sz="1200" i="1" dirty="0">
                <a:latin typeface="Times New Roman"/>
                <a:cs typeface="Times New Roman"/>
              </a:rPr>
              <a:t>%  </a:t>
            </a:r>
            <a:r>
              <a:rPr sz="1200" i="1" spc="50" dirty="0">
                <a:latin typeface="Times New Roman"/>
                <a:cs typeface="Times New Roman"/>
              </a:rPr>
              <a:t> </a:t>
            </a:r>
            <a:r>
              <a:rPr sz="1200" spc="-20" dirty="0">
                <a:latin typeface="Times New Roman"/>
                <a:cs typeface="Times New Roman"/>
              </a:rPr>
              <a:t>случаев,   </a:t>
            </a:r>
            <a:r>
              <a:rPr sz="1200" spc="-15" dirty="0">
                <a:latin typeface="Times New Roman"/>
                <a:cs typeface="Times New Roman"/>
              </a:rPr>
              <a:t>при</a:t>
            </a:r>
            <a:endParaRPr sz="1200">
              <a:latin typeface="Times New Roman"/>
              <a:cs typeface="Times New Roman"/>
            </a:endParaRPr>
          </a:p>
          <a:p>
            <a:pPr marL="12700" marR="5080" algn="just">
              <a:lnSpc>
                <a:spcPts val="1380"/>
              </a:lnSpc>
            </a:pPr>
            <a:r>
              <a:rPr sz="1200" spc="-20" dirty="0">
                <a:latin typeface="Times New Roman"/>
                <a:cs typeface="Times New Roman"/>
              </a:rPr>
              <a:t>«чистой»</a:t>
            </a:r>
            <a:r>
              <a:rPr sz="1200" spc="260" dirty="0">
                <a:latin typeface="Times New Roman"/>
                <a:cs typeface="Times New Roman"/>
              </a:rPr>
              <a:t> </a:t>
            </a:r>
            <a:r>
              <a:rPr sz="1200" spc="-20" dirty="0">
                <a:latin typeface="Times New Roman"/>
                <a:cs typeface="Times New Roman"/>
              </a:rPr>
              <a:t>сенильной</a:t>
            </a:r>
            <a:r>
              <a:rPr sz="1200" spc="260" dirty="0">
                <a:latin typeface="Times New Roman"/>
                <a:cs typeface="Times New Roman"/>
              </a:rPr>
              <a:t> </a:t>
            </a:r>
            <a:r>
              <a:rPr sz="1200" spc="-20" dirty="0">
                <a:latin typeface="Times New Roman"/>
                <a:cs typeface="Times New Roman"/>
              </a:rPr>
              <a:t>атрофии</a:t>
            </a:r>
            <a:r>
              <a:rPr sz="1200" spc="260" dirty="0">
                <a:latin typeface="Times New Roman"/>
                <a:cs typeface="Times New Roman"/>
              </a:rPr>
              <a:t> </a:t>
            </a:r>
            <a:r>
              <a:rPr sz="1200" dirty="0">
                <a:latin typeface="Times New Roman"/>
                <a:cs typeface="Times New Roman"/>
              </a:rPr>
              <a:t>— в </a:t>
            </a:r>
            <a:r>
              <a:rPr sz="1200" spc="-15" dirty="0">
                <a:latin typeface="Times New Roman"/>
                <a:cs typeface="Times New Roman"/>
              </a:rPr>
              <a:t>27,2 </a:t>
            </a:r>
            <a:r>
              <a:rPr sz="1200" spc="-5" dirty="0">
                <a:latin typeface="Times New Roman"/>
                <a:cs typeface="Times New Roman"/>
              </a:rPr>
              <a:t>%, </a:t>
            </a:r>
            <a:r>
              <a:rPr sz="1200" spc="-15" dirty="0">
                <a:latin typeface="Times New Roman"/>
                <a:cs typeface="Times New Roman"/>
              </a:rPr>
              <a:t>при </a:t>
            </a:r>
            <a:r>
              <a:rPr sz="1200" spc="-20" dirty="0">
                <a:latin typeface="Times New Roman"/>
                <a:cs typeface="Times New Roman"/>
              </a:rPr>
              <a:t>болезни</a:t>
            </a:r>
            <a:r>
              <a:rPr sz="1200" spc="260" dirty="0">
                <a:latin typeface="Times New Roman"/>
                <a:cs typeface="Times New Roman"/>
              </a:rPr>
              <a:t> </a:t>
            </a:r>
            <a:r>
              <a:rPr sz="1200" spc="-10" dirty="0">
                <a:latin typeface="Times New Roman"/>
                <a:cs typeface="Times New Roman"/>
              </a:rPr>
              <a:t>Альцгеймера </a:t>
            </a:r>
            <a:r>
              <a:rPr sz="1200" dirty="0">
                <a:latin typeface="Times New Roman"/>
                <a:cs typeface="Times New Roman"/>
              </a:rPr>
              <a:t>— в </a:t>
            </a:r>
            <a:r>
              <a:rPr sz="1200" spc="-5" dirty="0">
                <a:latin typeface="Times New Roman"/>
                <a:cs typeface="Times New Roman"/>
              </a:rPr>
              <a:t>36,6 </a:t>
            </a:r>
            <a:r>
              <a:rPr sz="1200" i="1" dirty="0">
                <a:latin typeface="Times New Roman"/>
                <a:cs typeface="Times New Roman"/>
              </a:rPr>
              <a:t>%.  </a:t>
            </a:r>
            <a:r>
              <a:rPr sz="1200" spc="-10" dirty="0">
                <a:latin typeface="Times New Roman"/>
                <a:cs typeface="Times New Roman"/>
              </a:rPr>
              <a:t>Диагностические трудности возникают </a:t>
            </a:r>
            <a:r>
              <a:rPr sz="1200" spc="-5" dirty="0">
                <a:latin typeface="Times New Roman"/>
                <a:cs typeface="Times New Roman"/>
              </a:rPr>
              <a:t>при </a:t>
            </a:r>
            <a:r>
              <a:rPr sz="1200" spc="-10" dirty="0">
                <a:latin typeface="Times New Roman"/>
                <a:cs typeface="Times New Roman"/>
              </a:rPr>
              <a:t>оценке </a:t>
            </a:r>
            <a:r>
              <a:rPr sz="1200" spc="-5" dirty="0">
                <a:latin typeface="Times New Roman"/>
                <a:cs typeface="Times New Roman"/>
              </a:rPr>
              <a:t>афазо-апракто-агностического  синдрома, появляющегося </a:t>
            </a:r>
            <a:r>
              <a:rPr sz="1200" dirty="0">
                <a:latin typeface="Times New Roman"/>
                <a:cs typeface="Times New Roman"/>
              </a:rPr>
              <a:t>в </a:t>
            </a:r>
            <a:r>
              <a:rPr sz="1200" spc="-5" dirty="0">
                <a:latin typeface="Times New Roman"/>
                <a:cs typeface="Times New Roman"/>
              </a:rPr>
              <a:t>случаях безынсультного течения атеросклероза. Дело может  идти  </a:t>
            </a:r>
            <a:r>
              <a:rPr sz="1200" dirty="0">
                <a:latin typeface="Times New Roman"/>
                <a:cs typeface="Times New Roman"/>
              </a:rPr>
              <a:t>о </a:t>
            </a:r>
            <a:r>
              <a:rPr sz="1200" spc="-5" dirty="0">
                <a:latin typeface="Times New Roman"/>
                <a:cs typeface="Times New Roman"/>
              </a:rPr>
              <a:t>сочетании  последнего  </a:t>
            </a:r>
            <a:r>
              <a:rPr sz="1200" dirty="0">
                <a:latin typeface="Times New Roman"/>
                <a:cs typeface="Times New Roman"/>
              </a:rPr>
              <a:t>с </a:t>
            </a:r>
            <a:r>
              <a:rPr sz="1200" spc="-5" dirty="0">
                <a:latin typeface="Times New Roman"/>
                <a:cs typeface="Times New Roman"/>
              </a:rPr>
              <a:t>сенильной  атрофией  (псевдоальцгеймеровский </a:t>
            </a:r>
            <a:r>
              <a:rPr sz="1200" spc="145" dirty="0">
                <a:latin typeface="Times New Roman"/>
                <a:cs typeface="Times New Roman"/>
              </a:rPr>
              <a:t> </a:t>
            </a:r>
            <a:r>
              <a:rPr sz="1200" spc="-5" dirty="0">
                <a:latin typeface="Times New Roman"/>
                <a:cs typeface="Times New Roman"/>
              </a:rPr>
              <a:t>синдром</a:t>
            </a:r>
            <a:endParaRPr sz="1200">
              <a:latin typeface="Times New Roman"/>
              <a:cs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069339" y="415299"/>
            <a:ext cx="5963920" cy="1419860"/>
          </a:xfrm>
          <a:prstGeom prst="rect">
            <a:avLst/>
          </a:prstGeom>
        </p:spPr>
        <p:txBody>
          <a:bodyPr vert="horz" wrap="square" lIns="0" tIns="12700" rIns="0" bIns="0" rtlCol="0">
            <a:spAutoFit/>
          </a:bodyPr>
          <a:lstStyle/>
          <a:p>
            <a:pPr marL="12700">
              <a:lnSpc>
                <a:spcPct val="100000"/>
              </a:lnSpc>
              <a:spcBef>
                <a:spcPts val="100"/>
              </a:spcBef>
            </a:pPr>
            <a:r>
              <a:rPr sz="1100" spc="-5" dirty="0">
                <a:latin typeface="Calibri"/>
                <a:cs typeface="Calibri"/>
              </a:rPr>
              <a:t>17</a:t>
            </a:r>
            <a:endParaRPr sz="1100">
              <a:latin typeface="Calibri"/>
              <a:cs typeface="Calibri"/>
            </a:endParaRPr>
          </a:p>
          <a:p>
            <a:pPr>
              <a:lnSpc>
                <a:spcPct val="100000"/>
              </a:lnSpc>
              <a:spcBef>
                <a:spcPts val="10"/>
              </a:spcBef>
            </a:pPr>
            <a:endParaRPr sz="1150">
              <a:latin typeface="Calibri"/>
              <a:cs typeface="Calibri"/>
            </a:endParaRPr>
          </a:p>
          <a:p>
            <a:pPr marL="12700" marR="5080" algn="just">
              <a:lnSpc>
                <a:spcPts val="1380"/>
              </a:lnSpc>
            </a:pPr>
            <a:r>
              <a:rPr sz="1200" spc="-5" dirty="0">
                <a:latin typeface="Times New Roman"/>
                <a:cs typeface="Times New Roman"/>
              </a:rPr>
              <a:t>Гаккебуша </a:t>
            </a:r>
            <a:r>
              <a:rPr sz="1200" dirty="0">
                <a:latin typeface="Times New Roman"/>
                <a:cs typeface="Times New Roman"/>
              </a:rPr>
              <a:t>— </a:t>
            </a:r>
            <a:r>
              <a:rPr sz="1200" spc="-5" dirty="0">
                <a:latin typeface="Times New Roman"/>
                <a:cs typeface="Times New Roman"/>
              </a:rPr>
              <a:t>Гейера </a:t>
            </a:r>
            <a:r>
              <a:rPr sz="1200" dirty="0">
                <a:latin typeface="Times New Roman"/>
                <a:cs typeface="Times New Roman"/>
              </a:rPr>
              <a:t>— </a:t>
            </a:r>
            <a:r>
              <a:rPr sz="1200" spc="-5" dirty="0">
                <a:latin typeface="Times New Roman"/>
                <a:cs typeface="Times New Roman"/>
              </a:rPr>
              <a:t>Геймановича). </a:t>
            </a:r>
            <a:r>
              <a:rPr sz="1200" dirty="0">
                <a:latin typeface="Times New Roman"/>
                <a:cs typeface="Times New Roman"/>
              </a:rPr>
              <a:t>При </a:t>
            </a:r>
            <a:r>
              <a:rPr sz="1200" spc="-5" dirty="0">
                <a:latin typeface="Times New Roman"/>
                <a:cs typeface="Times New Roman"/>
              </a:rPr>
              <a:t>нем, </a:t>
            </a:r>
            <a:r>
              <a:rPr sz="1200" dirty="0">
                <a:latin typeface="Times New Roman"/>
                <a:cs typeface="Times New Roman"/>
              </a:rPr>
              <a:t>в </a:t>
            </a:r>
            <a:r>
              <a:rPr sz="1200" spc="-5" dirty="0">
                <a:latin typeface="Times New Roman"/>
                <a:cs typeface="Times New Roman"/>
              </a:rPr>
              <a:t>отличие </a:t>
            </a:r>
            <a:r>
              <a:rPr sz="1200" dirty="0">
                <a:latin typeface="Times New Roman"/>
                <a:cs typeface="Times New Roman"/>
              </a:rPr>
              <a:t>от </a:t>
            </a:r>
            <a:r>
              <a:rPr sz="1200" spc="-5" dirty="0">
                <a:latin typeface="Times New Roman"/>
                <a:cs typeface="Times New Roman"/>
              </a:rPr>
              <a:t>болезни Альцгеймера,  отсутствует закономерная последовательность развития очаговой симптоматики </a:t>
            </a:r>
            <a:r>
              <a:rPr sz="1200" dirty="0">
                <a:latin typeface="Times New Roman"/>
                <a:cs typeface="Times New Roman"/>
              </a:rPr>
              <a:t>(А. </a:t>
            </a:r>
            <a:r>
              <a:rPr sz="1200" spc="-5" dirty="0">
                <a:latin typeface="Times New Roman"/>
                <a:cs typeface="Times New Roman"/>
              </a:rPr>
              <a:t>В.  Снежневский, </a:t>
            </a:r>
            <a:r>
              <a:rPr sz="1200" dirty="0">
                <a:latin typeface="Times New Roman"/>
                <a:cs typeface="Times New Roman"/>
              </a:rPr>
              <a:t>1948): от </a:t>
            </a:r>
            <a:r>
              <a:rPr sz="1200" spc="-5" dirty="0">
                <a:latin typeface="Times New Roman"/>
                <a:cs typeface="Times New Roman"/>
              </a:rPr>
              <a:t>расстройств динамического </a:t>
            </a:r>
            <a:r>
              <a:rPr sz="1200" dirty="0">
                <a:latin typeface="Times New Roman"/>
                <a:cs typeface="Times New Roman"/>
              </a:rPr>
              <a:t>и </a:t>
            </a:r>
            <a:r>
              <a:rPr sz="1200" spc="-5" dirty="0">
                <a:latin typeface="Times New Roman"/>
                <a:cs typeface="Times New Roman"/>
              </a:rPr>
              <a:t>конструктивного </a:t>
            </a:r>
            <a:r>
              <a:rPr sz="1200" spc="-10" dirty="0">
                <a:latin typeface="Times New Roman"/>
                <a:cs typeface="Times New Roman"/>
              </a:rPr>
              <a:t>праксиса (утраты  навыков письма, графического изображения предметов), «забывания» названий предметов  (амнестической афазии), непонимания сложных грамматических конструкций  (семантической афазии) </a:t>
            </a:r>
            <a:r>
              <a:rPr sz="1200" spc="-5" dirty="0">
                <a:latin typeface="Times New Roman"/>
                <a:cs typeface="Times New Roman"/>
              </a:rPr>
              <a:t>до </a:t>
            </a:r>
            <a:r>
              <a:rPr sz="1200" spc="-15" dirty="0">
                <a:latin typeface="Times New Roman"/>
                <a:cs typeface="Times New Roman"/>
              </a:rPr>
              <a:t>выраженных сенсорной, амнестической афазии</a:t>
            </a:r>
            <a:r>
              <a:rPr sz="1200" spc="120" dirty="0">
                <a:latin typeface="Times New Roman"/>
                <a:cs typeface="Times New Roman"/>
              </a:rPr>
              <a:t> </a:t>
            </a:r>
            <a:r>
              <a:rPr sz="1200" dirty="0">
                <a:latin typeface="Times New Roman"/>
                <a:cs typeface="Times New Roman"/>
              </a:rPr>
              <a:t>и </a:t>
            </a:r>
            <a:r>
              <a:rPr sz="1200" spc="-15" dirty="0">
                <a:latin typeface="Times New Roman"/>
                <a:cs typeface="Times New Roman"/>
              </a:rPr>
              <a:t>идеаторной</a:t>
            </a:r>
            <a:endParaRPr sz="1200">
              <a:latin typeface="Times New Roman"/>
              <a:cs typeface="Times New Roman"/>
            </a:endParaRPr>
          </a:p>
        </p:txBody>
      </p:sp>
      <p:sp>
        <p:nvSpPr>
          <p:cNvPr id="4" name="object 4"/>
          <p:cNvSpPr txBox="1"/>
          <p:nvPr/>
        </p:nvSpPr>
        <p:spPr>
          <a:xfrm>
            <a:off x="1069339" y="1802139"/>
            <a:ext cx="4529455" cy="208279"/>
          </a:xfrm>
          <a:prstGeom prst="rect">
            <a:avLst/>
          </a:prstGeom>
        </p:spPr>
        <p:txBody>
          <a:bodyPr vert="horz" wrap="square" lIns="0" tIns="12700" rIns="0" bIns="0" rtlCol="0">
            <a:spAutoFit/>
          </a:bodyPr>
          <a:lstStyle/>
          <a:p>
            <a:pPr marL="12700">
              <a:lnSpc>
                <a:spcPct val="100000"/>
              </a:lnSpc>
              <a:spcBef>
                <a:spcPts val="100"/>
              </a:spcBef>
              <a:tabLst>
                <a:tab pos="956944" algn="l"/>
                <a:tab pos="2934335" algn="l"/>
                <a:tab pos="3806190" algn="l"/>
              </a:tabLst>
            </a:pPr>
            <a:r>
              <a:rPr sz="1200" spc="-15" dirty="0">
                <a:latin typeface="Times New Roman"/>
                <a:cs typeface="Times New Roman"/>
              </a:rPr>
              <a:t>апраксии.	</a:t>
            </a:r>
            <a:r>
              <a:rPr sz="1200" spc="-10" dirty="0">
                <a:latin typeface="Times New Roman"/>
                <a:cs typeface="Times New Roman"/>
              </a:rPr>
              <a:t>Псевдоальцгеймеровский	синдром	отличается</a:t>
            </a:r>
            <a:endParaRPr sz="1200">
              <a:latin typeface="Times New Roman"/>
              <a:cs typeface="Times New Roman"/>
            </a:endParaRPr>
          </a:p>
        </p:txBody>
      </p:sp>
      <p:sp>
        <p:nvSpPr>
          <p:cNvPr id="5" name="object 5"/>
          <p:cNvSpPr txBox="1"/>
          <p:nvPr/>
        </p:nvSpPr>
        <p:spPr>
          <a:xfrm>
            <a:off x="1069339" y="1977399"/>
            <a:ext cx="4691380" cy="208279"/>
          </a:xfrm>
          <a:prstGeom prst="rect">
            <a:avLst/>
          </a:prstGeom>
        </p:spPr>
        <p:txBody>
          <a:bodyPr vert="horz" wrap="square" lIns="0" tIns="12700" rIns="0" bIns="0" rtlCol="0">
            <a:spAutoFit/>
          </a:bodyPr>
          <a:lstStyle/>
          <a:p>
            <a:pPr marL="12700">
              <a:lnSpc>
                <a:spcPct val="100000"/>
              </a:lnSpc>
              <a:spcBef>
                <a:spcPts val="100"/>
              </a:spcBef>
              <a:tabLst>
                <a:tab pos="1610995" algn="l"/>
                <a:tab pos="2362835" algn="l"/>
                <a:tab pos="3333750" algn="l"/>
                <a:tab pos="4050665" algn="l"/>
              </a:tabLst>
            </a:pPr>
            <a:r>
              <a:rPr sz="1200" spc="-15" dirty="0">
                <a:latin typeface="Times New Roman"/>
                <a:cs typeface="Times New Roman"/>
              </a:rPr>
              <a:t>а</a:t>
            </a:r>
            <a:r>
              <a:rPr sz="1200" spc="-5" dirty="0">
                <a:latin typeface="Times New Roman"/>
                <a:cs typeface="Times New Roman"/>
              </a:rPr>
              <a:t>т</a:t>
            </a:r>
            <a:r>
              <a:rPr sz="1200" spc="-15" dirty="0">
                <a:latin typeface="Times New Roman"/>
                <a:cs typeface="Times New Roman"/>
              </a:rPr>
              <a:t>е</a:t>
            </a:r>
            <a:r>
              <a:rPr sz="1200" dirty="0">
                <a:latin typeface="Times New Roman"/>
                <a:cs typeface="Times New Roman"/>
              </a:rPr>
              <a:t>р</a:t>
            </a:r>
            <a:r>
              <a:rPr sz="1200" spc="-10" dirty="0">
                <a:latin typeface="Times New Roman"/>
                <a:cs typeface="Times New Roman"/>
              </a:rPr>
              <a:t>о</a:t>
            </a:r>
            <a:r>
              <a:rPr sz="1200" spc="-5" dirty="0">
                <a:latin typeface="Times New Roman"/>
                <a:cs typeface="Times New Roman"/>
              </a:rPr>
              <a:t>с</a:t>
            </a:r>
            <a:r>
              <a:rPr sz="1200" spc="-15" dirty="0">
                <a:latin typeface="Times New Roman"/>
                <a:cs typeface="Times New Roman"/>
              </a:rPr>
              <a:t>к</a:t>
            </a:r>
            <a:r>
              <a:rPr sz="1200" dirty="0">
                <a:latin typeface="Times New Roman"/>
                <a:cs typeface="Times New Roman"/>
              </a:rPr>
              <a:t>л</a:t>
            </a:r>
            <a:r>
              <a:rPr sz="1200" spc="-15" dirty="0">
                <a:latin typeface="Times New Roman"/>
                <a:cs typeface="Times New Roman"/>
              </a:rPr>
              <a:t>е</a:t>
            </a:r>
            <a:r>
              <a:rPr sz="1200" dirty="0">
                <a:latin typeface="Times New Roman"/>
                <a:cs typeface="Times New Roman"/>
              </a:rPr>
              <a:t>ро</a:t>
            </a:r>
            <a:r>
              <a:rPr sz="1200" spc="-5" dirty="0">
                <a:latin typeface="Times New Roman"/>
                <a:cs typeface="Times New Roman"/>
              </a:rPr>
              <a:t>т</a:t>
            </a:r>
            <a:r>
              <a:rPr sz="1200" spc="5" dirty="0">
                <a:latin typeface="Times New Roman"/>
                <a:cs typeface="Times New Roman"/>
              </a:rPr>
              <a:t>и</a:t>
            </a:r>
            <a:r>
              <a:rPr sz="1200" spc="-5" dirty="0">
                <a:latin typeface="Times New Roman"/>
                <a:cs typeface="Times New Roman"/>
              </a:rPr>
              <a:t>ческ</a:t>
            </a:r>
            <a:r>
              <a:rPr sz="1200" dirty="0">
                <a:latin typeface="Times New Roman"/>
                <a:cs typeface="Times New Roman"/>
              </a:rPr>
              <a:t>о</a:t>
            </a:r>
            <a:r>
              <a:rPr sz="1200" spc="-5" dirty="0">
                <a:latin typeface="Times New Roman"/>
                <a:cs typeface="Times New Roman"/>
              </a:rPr>
              <a:t>г</a:t>
            </a:r>
            <a:r>
              <a:rPr sz="1200" dirty="0">
                <a:latin typeface="Times New Roman"/>
                <a:cs typeface="Times New Roman"/>
              </a:rPr>
              <a:t>о	</a:t>
            </a:r>
            <a:r>
              <a:rPr sz="1200" spc="-5" dirty="0">
                <a:latin typeface="Times New Roman"/>
                <a:cs typeface="Times New Roman"/>
              </a:rPr>
              <a:t>п</a:t>
            </a:r>
            <a:r>
              <a:rPr sz="1200" dirty="0">
                <a:latin typeface="Times New Roman"/>
                <a:cs typeface="Times New Roman"/>
              </a:rPr>
              <a:t>ро</a:t>
            </a:r>
            <a:r>
              <a:rPr sz="1200" spc="-5" dirty="0">
                <a:latin typeface="Times New Roman"/>
                <a:cs typeface="Times New Roman"/>
              </a:rPr>
              <a:t>цесс</a:t>
            </a:r>
            <a:r>
              <a:rPr sz="1200" dirty="0">
                <a:latin typeface="Times New Roman"/>
                <a:cs typeface="Times New Roman"/>
              </a:rPr>
              <a:t>а	о</a:t>
            </a:r>
            <a:r>
              <a:rPr sz="1200" spc="-5" dirty="0">
                <a:latin typeface="Times New Roman"/>
                <a:cs typeface="Times New Roman"/>
              </a:rPr>
              <a:t>тс</a:t>
            </a:r>
            <a:r>
              <a:rPr sz="1200" dirty="0">
                <a:latin typeface="Times New Roman"/>
                <a:cs typeface="Times New Roman"/>
              </a:rPr>
              <a:t>у</a:t>
            </a:r>
            <a:r>
              <a:rPr sz="1200" spc="-5" dirty="0">
                <a:latin typeface="Times New Roman"/>
                <a:cs typeface="Times New Roman"/>
              </a:rPr>
              <a:t>тст</a:t>
            </a:r>
            <a:r>
              <a:rPr sz="1200" dirty="0">
                <a:latin typeface="Times New Roman"/>
                <a:cs typeface="Times New Roman"/>
              </a:rPr>
              <a:t>в</a:t>
            </a:r>
            <a:r>
              <a:rPr sz="1200" spc="5" dirty="0">
                <a:latin typeface="Times New Roman"/>
                <a:cs typeface="Times New Roman"/>
              </a:rPr>
              <a:t>и</a:t>
            </a:r>
            <a:r>
              <a:rPr sz="1200" spc="-5" dirty="0">
                <a:latin typeface="Times New Roman"/>
                <a:cs typeface="Times New Roman"/>
              </a:rPr>
              <a:t>е</a:t>
            </a:r>
            <a:r>
              <a:rPr sz="1200" dirty="0">
                <a:latin typeface="Times New Roman"/>
                <a:cs typeface="Times New Roman"/>
              </a:rPr>
              <a:t>м	</a:t>
            </a:r>
            <a:r>
              <a:rPr sz="1200" spc="-5" dirty="0">
                <a:latin typeface="Times New Roman"/>
                <a:cs typeface="Times New Roman"/>
              </a:rPr>
              <a:t>астении</a:t>
            </a:r>
            <a:r>
              <a:rPr sz="1200" dirty="0">
                <a:latin typeface="Times New Roman"/>
                <a:cs typeface="Times New Roman"/>
              </a:rPr>
              <a:t>,	э</a:t>
            </a:r>
            <a:r>
              <a:rPr sz="1200" spc="-15" dirty="0">
                <a:latin typeface="Times New Roman"/>
                <a:cs typeface="Times New Roman"/>
              </a:rPr>
              <a:t>й</a:t>
            </a:r>
            <a:r>
              <a:rPr sz="1200" dirty="0">
                <a:latin typeface="Times New Roman"/>
                <a:cs typeface="Times New Roman"/>
              </a:rPr>
              <a:t>фор</a:t>
            </a:r>
            <a:r>
              <a:rPr sz="1200" spc="-5" dirty="0">
                <a:latin typeface="Times New Roman"/>
                <a:cs typeface="Times New Roman"/>
              </a:rPr>
              <a:t>ие</a:t>
            </a:r>
            <a:r>
              <a:rPr sz="1200" dirty="0">
                <a:latin typeface="Times New Roman"/>
                <a:cs typeface="Times New Roman"/>
              </a:rPr>
              <a:t>й</a:t>
            </a:r>
            <a:endParaRPr sz="1200">
              <a:latin typeface="Times New Roman"/>
              <a:cs typeface="Times New Roman"/>
            </a:endParaRPr>
          </a:p>
        </p:txBody>
      </p:sp>
      <p:sp>
        <p:nvSpPr>
          <p:cNvPr id="6" name="object 6"/>
          <p:cNvSpPr txBox="1"/>
          <p:nvPr/>
        </p:nvSpPr>
        <p:spPr>
          <a:xfrm>
            <a:off x="5894099" y="1802139"/>
            <a:ext cx="1139190" cy="383540"/>
          </a:xfrm>
          <a:prstGeom prst="rect">
            <a:avLst/>
          </a:prstGeom>
        </p:spPr>
        <p:txBody>
          <a:bodyPr vert="horz" wrap="square" lIns="0" tIns="24765" rIns="0" bIns="0" rtlCol="0">
            <a:spAutoFit/>
          </a:bodyPr>
          <a:lstStyle/>
          <a:p>
            <a:pPr marL="20320" marR="5080" indent="-8255">
              <a:lnSpc>
                <a:spcPts val="1380"/>
              </a:lnSpc>
              <a:spcBef>
                <a:spcPts val="195"/>
              </a:spcBef>
              <a:tabLst>
                <a:tab pos="266700" algn="l"/>
                <a:tab pos="473075" algn="l"/>
              </a:tabLst>
            </a:pPr>
            <a:r>
              <a:rPr sz="1200" spc="-10" dirty="0">
                <a:latin typeface="Times New Roman"/>
                <a:cs typeface="Times New Roman"/>
              </a:rPr>
              <a:t>о</a:t>
            </a:r>
            <a:r>
              <a:rPr sz="1200" dirty="0">
                <a:latin typeface="Times New Roman"/>
                <a:cs typeface="Times New Roman"/>
              </a:rPr>
              <a:t>т		</a:t>
            </a:r>
            <a:r>
              <a:rPr sz="1200" spc="-10" dirty="0">
                <a:latin typeface="Times New Roman"/>
                <a:cs typeface="Times New Roman"/>
              </a:rPr>
              <a:t>«</a:t>
            </a:r>
            <a:r>
              <a:rPr sz="1200" spc="-5" dirty="0">
                <a:latin typeface="Times New Roman"/>
                <a:cs typeface="Times New Roman"/>
              </a:rPr>
              <a:t>ч</a:t>
            </a:r>
            <a:r>
              <a:rPr sz="1200" spc="-15" dirty="0">
                <a:latin typeface="Times New Roman"/>
                <a:cs typeface="Times New Roman"/>
              </a:rPr>
              <a:t>и</a:t>
            </a:r>
            <a:r>
              <a:rPr sz="1200" spc="-5" dirty="0">
                <a:latin typeface="Times New Roman"/>
                <a:cs typeface="Times New Roman"/>
              </a:rPr>
              <a:t>с</a:t>
            </a:r>
            <a:r>
              <a:rPr sz="1200" spc="-15" dirty="0">
                <a:latin typeface="Times New Roman"/>
                <a:cs typeface="Times New Roman"/>
              </a:rPr>
              <a:t>т</a:t>
            </a:r>
            <a:r>
              <a:rPr sz="1200" dirty="0">
                <a:latin typeface="Times New Roman"/>
                <a:cs typeface="Times New Roman"/>
              </a:rPr>
              <a:t>о</a:t>
            </a:r>
            <a:r>
              <a:rPr sz="1200" spc="-15" dirty="0">
                <a:latin typeface="Times New Roman"/>
                <a:cs typeface="Times New Roman"/>
              </a:rPr>
              <a:t>г</a:t>
            </a:r>
            <a:r>
              <a:rPr sz="1200" dirty="0">
                <a:latin typeface="Times New Roman"/>
                <a:cs typeface="Times New Roman"/>
              </a:rPr>
              <a:t>о»  и	</a:t>
            </a:r>
            <a:r>
              <a:rPr sz="1200" spc="-5" dirty="0">
                <a:latin typeface="Times New Roman"/>
                <a:cs typeface="Times New Roman"/>
              </a:rPr>
              <a:t>не</a:t>
            </a:r>
            <a:r>
              <a:rPr sz="1200" dirty="0">
                <a:latin typeface="Times New Roman"/>
                <a:cs typeface="Times New Roman"/>
              </a:rPr>
              <a:t>у</a:t>
            </a:r>
            <a:r>
              <a:rPr sz="1200" spc="-5" dirty="0">
                <a:latin typeface="Times New Roman"/>
                <a:cs typeface="Times New Roman"/>
              </a:rPr>
              <a:t>г</a:t>
            </a:r>
            <a:r>
              <a:rPr sz="1200" dirty="0">
                <a:latin typeface="Times New Roman"/>
                <a:cs typeface="Times New Roman"/>
              </a:rPr>
              <a:t>омо</a:t>
            </a:r>
            <a:r>
              <a:rPr sz="1200" spc="-5" dirty="0">
                <a:latin typeface="Times New Roman"/>
                <a:cs typeface="Times New Roman"/>
              </a:rPr>
              <a:t>нн</a:t>
            </a:r>
            <a:r>
              <a:rPr sz="1200" dirty="0">
                <a:latin typeface="Times New Roman"/>
                <a:cs typeface="Times New Roman"/>
              </a:rPr>
              <a:t>ой</a:t>
            </a:r>
            <a:endParaRPr sz="1200">
              <a:latin typeface="Times New Roman"/>
              <a:cs typeface="Times New Roman"/>
            </a:endParaRPr>
          </a:p>
        </p:txBody>
      </p:sp>
      <p:sp>
        <p:nvSpPr>
          <p:cNvPr id="7" name="object 7"/>
          <p:cNvSpPr txBox="1"/>
          <p:nvPr/>
        </p:nvSpPr>
        <p:spPr>
          <a:xfrm>
            <a:off x="1069339" y="2152660"/>
            <a:ext cx="5965825" cy="1447800"/>
          </a:xfrm>
          <a:prstGeom prst="rect">
            <a:avLst/>
          </a:prstGeom>
        </p:spPr>
        <p:txBody>
          <a:bodyPr vert="horz" wrap="square" lIns="0" tIns="12700" rIns="0" bIns="0" rtlCol="0">
            <a:spAutoFit/>
          </a:bodyPr>
          <a:lstStyle/>
          <a:p>
            <a:pPr marL="12700" algn="just">
              <a:lnSpc>
                <a:spcPct val="100000"/>
              </a:lnSpc>
              <a:spcBef>
                <a:spcPts val="100"/>
              </a:spcBef>
            </a:pPr>
            <a:r>
              <a:rPr sz="1200" spc="-5" dirty="0">
                <a:latin typeface="Times New Roman"/>
                <a:cs typeface="Times New Roman"/>
              </a:rPr>
              <a:t>деятельностью </a:t>
            </a:r>
            <a:r>
              <a:rPr sz="1200" dirty="0">
                <a:latin typeface="Times New Roman"/>
                <a:cs typeface="Times New Roman"/>
              </a:rPr>
              <a:t>(А. </a:t>
            </a:r>
            <a:r>
              <a:rPr sz="1200" spc="-5" dirty="0">
                <a:latin typeface="Times New Roman"/>
                <a:cs typeface="Times New Roman"/>
              </a:rPr>
              <a:t>В. Снежневский,</a:t>
            </a:r>
            <a:r>
              <a:rPr sz="1200" spc="15" dirty="0">
                <a:latin typeface="Times New Roman"/>
                <a:cs typeface="Times New Roman"/>
              </a:rPr>
              <a:t> </a:t>
            </a:r>
            <a:r>
              <a:rPr sz="1200" dirty="0">
                <a:latin typeface="Times New Roman"/>
                <a:cs typeface="Times New Roman"/>
              </a:rPr>
              <a:t>1948).</a:t>
            </a:r>
            <a:endParaRPr sz="1200">
              <a:latin typeface="Times New Roman"/>
              <a:cs typeface="Times New Roman"/>
            </a:endParaRPr>
          </a:p>
          <a:p>
            <a:pPr marL="12700" marR="5080" indent="449580" algn="just">
              <a:lnSpc>
                <a:spcPts val="1380"/>
              </a:lnSpc>
              <a:spcBef>
                <a:spcPts val="135"/>
              </a:spcBef>
            </a:pPr>
            <a:r>
              <a:rPr sz="1200" dirty="0">
                <a:latin typeface="Times New Roman"/>
                <a:cs typeface="Times New Roman"/>
              </a:rPr>
              <a:t>В </a:t>
            </a:r>
            <a:r>
              <a:rPr sz="1200" spc="-5" dirty="0">
                <a:latin typeface="Times New Roman"/>
                <a:cs typeface="Times New Roman"/>
              </a:rPr>
              <a:t>случаях остро (после инсульта) возникающих очаговых расстройств  </a:t>
            </a:r>
            <a:r>
              <a:rPr sz="1200" spc="-10" dirty="0">
                <a:latin typeface="Times New Roman"/>
                <a:cs typeface="Times New Roman"/>
              </a:rPr>
              <a:t>псевдоальцгеймеровского типа, </a:t>
            </a:r>
            <a:r>
              <a:rPr sz="1200" dirty="0">
                <a:latin typeface="Times New Roman"/>
                <a:cs typeface="Times New Roman"/>
              </a:rPr>
              <a:t>а </a:t>
            </a:r>
            <a:r>
              <a:rPr sz="1200" spc="-10" dirty="0">
                <a:latin typeface="Times New Roman"/>
                <a:cs typeface="Times New Roman"/>
              </a:rPr>
              <a:t>также грубого глобарного слабоумия </a:t>
            </a:r>
            <a:r>
              <a:rPr sz="1200" dirty="0">
                <a:latin typeface="Times New Roman"/>
                <a:cs typeface="Times New Roman"/>
              </a:rPr>
              <a:t>у </a:t>
            </a:r>
            <a:r>
              <a:rPr sz="1200" spc="-5" dirty="0">
                <a:latin typeface="Times New Roman"/>
                <a:cs typeface="Times New Roman"/>
              </a:rPr>
              <a:t>лиц старше </a:t>
            </a:r>
            <a:r>
              <a:rPr sz="1200" dirty="0">
                <a:latin typeface="Times New Roman"/>
                <a:cs typeface="Times New Roman"/>
              </a:rPr>
              <a:t>65 </a:t>
            </a:r>
            <a:r>
              <a:rPr sz="1200" spc="-5" dirty="0">
                <a:latin typeface="Times New Roman"/>
                <a:cs typeface="Times New Roman"/>
              </a:rPr>
              <a:t>лет  без отчетливых начальных проявлений как сосудистого, так </a:t>
            </a:r>
            <a:r>
              <a:rPr sz="1200" dirty="0">
                <a:latin typeface="Times New Roman"/>
                <a:cs typeface="Times New Roman"/>
              </a:rPr>
              <a:t>и </a:t>
            </a:r>
            <a:r>
              <a:rPr sz="1200" spc="-10" dirty="0">
                <a:latin typeface="Times New Roman"/>
                <a:cs typeface="Times New Roman"/>
              </a:rPr>
              <a:t>сенильно-атрофического  процессов, нередко ставят диагноз только </a:t>
            </a:r>
            <a:r>
              <a:rPr sz="1200" spc="-5" dirty="0">
                <a:latin typeface="Times New Roman"/>
                <a:cs typeface="Times New Roman"/>
              </a:rPr>
              <a:t>церебрального атеросклероза, </a:t>
            </a:r>
            <a:r>
              <a:rPr sz="1200" dirty="0">
                <a:latin typeface="Times New Roman"/>
                <a:cs typeface="Times New Roman"/>
              </a:rPr>
              <a:t>а </a:t>
            </a:r>
            <a:r>
              <a:rPr sz="1200" spc="-5" dirty="0">
                <a:latin typeface="Times New Roman"/>
                <a:cs typeface="Times New Roman"/>
              </a:rPr>
              <a:t>на секции  обнаруживают старческую энцефалопатию. Правильный диагноз </a:t>
            </a:r>
            <a:r>
              <a:rPr sz="1200" dirty="0">
                <a:latin typeface="Times New Roman"/>
                <a:cs typeface="Times New Roman"/>
              </a:rPr>
              <a:t>в </a:t>
            </a:r>
            <a:r>
              <a:rPr sz="1200" spc="-5" dirty="0">
                <a:latin typeface="Times New Roman"/>
                <a:cs typeface="Times New Roman"/>
              </a:rPr>
              <a:t>таких случаях можно  поставить тогда, если при жизни </a:t>
            </a:r>
            <a:r>
              <a:rPr sz="1200" dirty="0">
                <a:latin typeface="Times New Roman"/>
                <a:cs typeface="Times New Roman"/>
              </a:rPr>
              <a:t>у </a:t>
            </a:r>
            <a:r>
              <a:rPr sz="1200" spc="-5" dirty="0">
                <a:latin typeface="Times New Roman"/>
                <a:cs typeface="Times New Roman"/>
              </a:rPr>
              <a:t>больного обнаруживают огрубение личности, симптом  ночных сборов, сдвиг переживаний </a:t>
            </a:r>
            <a:r>
              <a:rPr sz="1200" dirty="0">
                <a:latin typeface="Times New Roman"/>
                <a:cs typeface="Times New Roman"/>
              </a:rPr>
              <a:t>в</a:t>
            </a:r>
            <a:r>
              <a:rPr sz="1200" spc="25" dirty="0">
                <a:latin typeface="Times New Roman"/>
                <a:cs typeface="Times New Roman"/>
              </a:rPr>
              <a:t> </a:t>
            </a:r>
            <a:r>
              <a:rPr sz="1200" spc="-5" dirty="0">
                <a:latin typeface="Times New Roman"/>
                <a:cs typeface="Times New Roman"/>
              </a:rPr>
              <a:t>прошлое.</a:t>
            </a:r>
            <a:endParaRPr sz="1200">
              <a:latin typeface="Times New Roman"/>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69339" y="415299"/>
            <a:ext cx="5963920" cy="2959100"/>
          </a:xfrm>
          <a:prstGeom prst="rect">
            <a:avLst/>
          </a:prstGeom>
        </p:spPr>
        <p:txBody>
          <a:bodyPr vert="horz" wrap="square" lIns="0" tIns="12700" rIns="0" bIns="0" rtlCol="0">
            <a:spAutoFit/>
          </a:bodyPr>
          <a:lstStyle/>
          <a:p>
            <a:pPr marL="12700">
              <a:lnSpc>
                <a:spcPct val="100000"/>
              </a:lnSpc>
              <a:spcBef>
                <a:spcPts val="100"/>
              </a:spcBef>
            </a:pPr>
            <a:r>
              <a:rPr sz="1100" dirty="0">
                <a:latin typeface="Calibri"/>
                <a:cs typeface="Calibri"/>
              </a:rPr>
              <a:t>2</a:t>
            </a:r>
            <a:endParaRPr sz="1100">
              <a:latin typeface="Calibri"/>
              <a:cs typeface="Calibri"/>
            </a:endParaRPr>
          </a:p>
          <a:p>
            <a:pPr>
              <a:lnSpc>
                <a:spcPct val="100000"/>
              </a:lnSpc>
              <a:spcBef>
                <a:spcPts val="10"/>
              </a:spcBef>
            </a:pPr>
            <a:endParaRPr sz="950">
              <a:latin typeface="Calibri"/>
              <a:cs typeface="Calibri"/>
            </a:endParaRPr>
          </a:p>
          <a:p>
            <a:pPr marL="12700" marR="5080" algn="just">
              <a:lnSpc>
                <a:spcPct val="110200"/>
              </a:lnSpc>
            </a:pPr>
            <a:r>
              <a:rPr sz="1200" spc="-5" dirty="0">
                <a:latin typeface="Times New Roman"/>
                <a:cs typeface="Times New Roman"/>
              </a:rPr>
              <a:t>наступление истощения внимания. </a:t>
            </a:r>
            <a:r>
              <a:rPr sz="1200" dirty="0">
                <a:latin typeface="Times New Roman"/>
                <a:cs typeface="Times New Roman"/>
              </a:rPr>
              <a:t>При </a:t>
            </a:r>
            <a:r>
              <a:rPr sz="1200" i="1" spc="-5" dirty="0">
                <a:latin typeface="Times New Roman"/>
                <a:cs typeface="Times New Roman"/>
              </a:rPr>
              <a:t>лабильном </a:t>
            </a:r>
            <a:r>
              <a:rPr sz="1200" spc="-5" dirty="0">
                <a:latin typeface="Times New Roman"/>
                <a:cs typeface="Times New Roman"/>
              </a:rPr>
              <a:t>варианте органического  патопсихологического симптомокомплекса наблюдается снижение объема </a:t>
            </a:r>
            <a:r>
              <a:rPr sz="1200" dirty="0">
                <a:latin typeface="Times New Roman"/>
                <a:cs typeface="Times New Roman"/>
              </a:rPr>
              <a:t>и </a:t>
            </a:r>
            <a:r>
              <a:rPr sz="1200" spc="-5" dirty="0">
                <a:latin typeface="Times New Roman"/>
                <a:cs typeface="Times New Roman"/>
              </a:rPr>
              <a:t>устойчивости  внимания; при </a:t>
            </a:r>
            <a:r>
              <a:rPr sz="1200" i="1" spc="-5" dirty="0">
                <a:latin typeface="Times New Roman"/>
                <a:cs typeface="Times New Roman"/>
              </a:rPr>
              <a:t>мнестическом </a:t>
            </a:r>
            <a:r>
              <a:rPr sz="1200" dirty="0">
                <a:latin typeface="Times New Roman"/>
                <a:cs typeface="Times New Roman"/>
              </a:rPr>
              <a:t>— </a:t>
            </a:r>
            <a:r>
              <a:rPr sz="1200" spc="-5" dirty="0">
                <a:latin typeface="Times New Roman"/>
                <a:cs typeface="Times New Roman"/>
              </a:rPr>
              <a:t>нарушения внимания могут сочетаться </a:t>
            </a:r>
            <a:r>
              <a:rPr sz="1200" dirty="0">
                <a:latin typeface="Times New Roman"/>
                <a:cs typeface="Times New Roman"/>
              </a:rPr>
              <a:t>и </a:t>
            </a:r>
            <a:r>
              <a:rPr sz="1200" spc="-5" dirty="0">
                <a:latin typeface="Times New Roman"/>
                <a:cs typeface="Times New Roman"/>
              </a:rPr>
              <a:t>выступать </a:t>
            </a:r>
            <a:r>
              <a:rPr sz="1200" dirty="0">
                <a:latin typeface="Times New Roman"/>
                <a:cs typeface="Times New Roman"/>
              </a:rPr>
              <a:t>в  </a:t>
            </a:r>
            <a:r>
              <a:rPr sz="1200" spc="-5" dirty="0">
                <a:latin typeface="Times New Roman"/>
                <a:cs typeface="Times New Roman"/>
              </a:rPr>
              <a:t>виде сужения объема, нарушения концентрации, повышенной истощаемости</a:t>
            </a:r>
            <a:r>
              <a:rPr sz="1200" spc="95" dirty="0">
                <a:latin typeface="Times New Roman"/>
                <a:cs typeface="Times New Roman"/>
              </a:rPr>
              <a:t> </a:t>
            </a:r>
            <a:r>
              <a:rPr sz="1200" spc="-5" dirty="0">
                <a:latin typeface="Times New Roman"/>
                <a:cs typeface="Times New Roman"/>
              </a:rPr>
              <a:t>процесса.</a:t>
            </a:r>
            <a:endParaRPr sz="1200">
              <a:latin typeface="Times New Roman"/>
              <a:cs typeface="Times New Roman"/>
            </a:endParaRPr>
          </a:p>
          <a:p>
            <a:pPr marL="12700" indent="95250" algn="just">
              <a:lnSpc>
                <a:spcPct val="100000"/>
              </a:lnSpc>
              <a:spcBef>
                <a:spcPts val="140"/>
              </a:spcBef>
            </a:pPr>
            <a:r>
              <a:rPr sz="1200" b="1" i="1" spc="20" dirty="0">
                <a:latin typeface="Times New Roman"/>
                <a:cs typeface="Times New Roman"/>
              </a:rPr>
              <a:t>Нарушения  </a:t>
            </a:r>
            <a:r>
              <a:rPr sz="1200" b="1" i="1" spc="-50" dirty="0">
                <a:latin typeface="Times New Roman"/>
                <a:cs typeface="Times New Roman"/>
              </a:rPr>
              <a:t>памяти   </a:t>
            </a:r>
            <a:r>
              <a:rPr sz="1200" spc="-5" dirty="0">
                <a:latin typeface="Times New Roman"/>
                <a:cs typeface="Times New Roman"/>
              </a:rPr>
              <a:t>являются   типичными   для   всех   трех   вариантов</a:t>
            </a:r>
            <a:r>
              <a:rPr sz="1200" spc="-70" dirty="0">
                <a:latin typeface="Times New Roman"/>
                <a:cs typeface="Times New Roman"/>
              </a:rPr>
              <a:t> </a:t>
            </a:r>
            <a:r>
              <a:rPr sz="1200" spc="-5" dirty="0">
                <a:latin typeface="Times New Roman"/>
                <a:cs typeface="Times New Roman"/>
              </a:rPr>
              <a:t>органического</a:t>
            </a:r>
            <a:endParaRPr sz="1200">
              <a:latin typeface="Times New Roman"/>
              <a:cs typeface="Times New Roman"/>
            </a:endParaRPr>
          </a:p>
          <a:p>
            <a:pPr marL="12700" marR="5080" algn="just">
              <a:lnSpc>
                <a:spcPct val="110000"/>
              </a:lnSpc>
              <a:spcBef>
                <a:spcPts val="10"/>
              </a:spcBef>
            </a:pPr>
            <a:r>
              <a:rPr sz="1200" spc="-5" dirty="0">
                <a:latin typeface="Times New Roman"/>
                <a:cs typeface="Times New Roman"/>
              </a:rPr>
              <a:t>патопсихологического симптомокомплекса </a:t>
            </a:r>
            <a:r>
              <a:rPr sz="1200" dirty="0">
                <a:latin typeface="Times New Roman"/>
                <a:cs typeface="Times New Roman"/>
              </a:rPr>
              <a:t>и </a:t>
            </a:r>
            <a:r>
              <a:rPr sz="1200" spc="-5" dirty="0">
                <a:latin typeface="Times New Roman"/>
                <a:cs typeface="Times New Roman"/>
              </a:rPr>
              <a:t>проявляются расстройством произвольного  </a:t>
            </a:r>
            <a:r>
              <a:rPr sz="1200" dirty="0">
                <a:latin typeface="Times New Roman"/>
                <a:cs typeface="Times New Roman"/>
              </a:rPr>
              <a:t>и </a:t>
            </a:r>
            <a:r>
              <a:rPr sz="1200" spc="-5" dirty="0">
                <a:latin typeface="Times New Roman"/>
                <a:cs typeface="Times New Roman"/>
              </a:rPr>
              <a:t>непроизвольного запоминания, воспроизведения, хранения </a:t>
            </a:r>
            <a:r>
              <a:rPr sz="1200" dirty="0">
                <a:latin typeface="Times New Roman"/>
                <a:cs typeface="Times New Roman"/>
              </a:rPr>
              <a:t>и </a:t>
            </a:r>
            <a:r>
              <a:rPr sz="1200" spc="-5" dirty="0">
                <a:latin typeface="Times New Roman"/>
                <a:cs typeface="Times New Roman"/>
              </a:rPr>
              <a:t>забывания информации.  Кратковременная память характеризуется низким объемом запоминания; ложными  воспроизведениями (конфабуляциями); воспроизведением стимулов из предшествующих  заданий. Отмечается выраженное про- или постактивное торможение следов. Иногда  механическое запоминание относительно сохранно по сравнению со смысловым.  Долговременная память отличается низким объемом, мозаичностью воспроизведения,  наличием         конфабуляций.         При         мнестическом         варианте      </a:t>
            </a:r>
            <a:r>
              <a:rPr sz="1200" spc="35" dirty="0">
                <a:latin typeface="Times New Roman"/>
                <a:cs typeface="Times New Roman"/>
              </a:rPr>
              <a:t> </a:t>
            </a:r>
            <a:r>
              <a:rPr sz="1200" spc="-5" dirty="0">
                <a:latin typeface="Times New Roman"/>
                <a:cs typeface="Times New Roman"/>
              </a:rPr>
              <a:t>органического</a:t>
            </a:r>
            <a:endParaRPr sz="1200">
              <a:latin typeface="Times New Roman"/>
              <a:cs typeface="Times New Roman"/>
            </a:endParaRPr>
          </a:p>
        </p:txBody>
      </p:sp>
      <p:sp>
        <p:nvSpPr>
          <p:cNvPr id="3" name="object 3"/>
          <p:cNvSpPr txBox="1"/>
          <p:nvPr/>
        </p:nvSpPr>
        <p:spPr>
          <a:xfrm>
            <a:off x="1069339" y="3350268"/>
            <a:ext cx="5962015" cy="1634489"/>
          </a:xfrm>
          <a:prstGeom prst="rect">
            <a:avLst/>
          </a:prstGeom>
        </p:spPr>
        <p:txBody>
          <a:bodyPr vert="horz" wrap="square" lIns="0" tIns="12700" rIns="0" bIns="0" rtlCol="0">
            <a:spAutoFit/>
          </a:bodyPr>
          <a:lstStyle/>
          <a:p>
            <a:pPr marL="12700" marR="6985" algn="just">
              <a:lnSpc>
                <a:spcPct val="109700"/>
              </a:lnSpc>
              <a:spcBef>
                <a:spcPts val="100"/>
              </a:spcBef>
            </a:pPr>
            <a:r>
              <a:rPr sz="1200" spc="-5" dirty="0">
                <a:latin typeface="Times New Roman"/>
                <a:cs typeface="Times New Roman"/>
              </a:rPr>
              <a:t>патопсихологического синдрома нарушения памяти существенно доминируют над  расстройствами процесса</a:t>
            </a:r>
            <a:r>
              <a:rPr sz="1200" spc="20" dirty="0">
                <a:latin typeface="Times New Roman"/>
                <a:cs typeface="Times New Roman"/>
              </a:rPr>
              <a:t> </a:t>
            </a:r>
            <a:r>
              <a:rPr sz="1200" spc="-5" dirty="0">
                <a:latin typeface="Times New Roman"/>
                <a:cs typeface="Times New Roman"/>
              </a:rPr>
              <a:t>мышления.</a:t>
            </a:r>
            <a:endParaRPr sz="1200">
              <a:latin typeface="Times New Roman"/>
              <a:cs typeface="Times New Roman"/>
            </a:endParaRPr>
          </a:p>
          <a:p>
            <a:pPr marL="12700" marR="5080" indent="45085" algn="just">
              <a:lnSpc>
                <a:spcPct val="110000"/>
              </a:lnSpc>
              <a:spcBef>
                <a:spcPts val="5"/>
              </a:spcBef>
            </a:pPr>
            <a:r>
              <a:rPr sz="1200" dirty="0">
                <a:latin typeface="Times New Roman"/>
                <a:cs typeface="Times New Roman"/>
              </a:rPr>
              <a:t>В </a:t>
            </a:r>
            <a:r>
              <a:rPr sz="1200" spc="-5" dirty="0">
                <a:latin typeface="Times New Roman"/>
                <a:cs typeface="Times New Roman"/>
              </a:rPr>
              <a:t>структуре </a:t>
            </a:r>
            <a:r>
              <a:rPr sz="1200" u="sng" spc="-5" dirty="0">
                <a:uFill>
                  <a:solidFill>
                    <a:srgbClr val="000000"/>
                  </a:solidFill>
                </a:uFill>
                <a:latin typeface="Times New Roman"/>
                <a:cs typeface="Times New Roman"/>
              </a:rPr>
              <a:t>мышления</a:t>
            </a:r>
            <a:r>
              <a:rPr sz="1200" spc="-5" dirty="0">
                <a:latin typeface="Times New Roman"/>
                <a:cs typeface="Times New Roman"/>
              </a:rPr>
              <a:t> возможно некоторое замедление темпа ассоциативного процесса,  его подвижности; характерна также шаблонность ассоциаций. Классическим признаком  является нарушение операциональной стороны мышления, проявляющееся </a:t>
            </a:r>
            <a:r>
              <a:rPr sz="1200" dirty="0">
                <a:latin typeface="Times New Roman"/>
                <a:cs typeface="Times New Roman"/>
              </a:rPr>
              <a:t>в </a:t>
            </a:r>
            <a:r>
              <a:rPr sz="1200" spc="-5" dirty="0">
                <a:latin typeface="Times New Roman"/>
                <a:cs typeface="Times New Roman"/>
              </a:rPr>
              <a:t>заметном  снижении уровня обобщения. </a:t>
            </a:r>
            <a:r>
              <a:rPr sz="1200" dirty="0">
                <a:latin typeface="Times New Roman"/>
                <a:cs typeface="Times New Roman"/>
              </a:rPr>
              <a:t>В </a:t>
            </a:r>
            <a:r>
              <a:rPr sz="1200" spc="-5" dirty="0">
                <a:latin typeface="Times New Roman"/>
                <a:cs typeface="Times New Roman"/>
              </a:rPr>
              <a:t>своих решениях пациенты опираются на несущественные,  поверхностные признаки предметов </a:t>
            </a:r>
            <a:r>
              <a:rPr sz="1200" dirty="0">
                <a:latin typeface="Times New Roman"/>
                <a:cs typeface="Times New Roman"/>
              </a:rPr>
              <a:t>и </a:t>
            </a:r>
            <a:r>
              <a:rPr sz="1200" spc="-5" dirty="0">
                <a:latin typeface="Times New Roman"/>
                <a:cs typeface="Times New Roman"/>
              </a:rPr>
              <a:t>явлений </a:t>
            </a:r>
            <a:r>
              <a:rPr sz="1200" dirty="0">
                <a:latin typeface="Times New Roman"/>
                <a:cs typeface="Times New Roman"/>
              </a:rPr>
              <a:t>— </a:t>
            </a:r>
            <a:r>
              <a:rPr sz="1200" spc="-5" dirty="0">
                <a:latin typeface="Times New Roman"/>
                <a:cs typeface="Times New Roman"/>
              </a:rPr>
              <a:t>конкретные, ситуационные, случайные.  Существенно нарушены операции абстрагирования, анализа </a:t>
            </a:r>
            <a:r>
              <a:rPr sz="1200" dirty="0">
                <a:latin typeface="Times New Roman"/>
                <a:cs typeface="Times New Roman"/>
              </a:rPr>
              <a:t>и </a:t>
            </a:r>
            <a:r>
              <a:rPr sz="1200" spc="-5" dirty="0">
                <a:latin typeface="Times New Roman"/>
                <a:cs typeface="Times New Roman"/>
              </a:rPr>
              <a:t>синтеза, особенно</a:t>
            </a:r>
            <a:r>
              <a:rPr sz="1200" spc="185" dirty="0">
                <a:latin typeface="Times New Roman"/>
                <a:cs typeface="Times New Roman"/>
              </a:rPr>
              <a:t> </a:t>
            </a:r>
            <a:r>
              <a:rPr sz="1200" spc="-5" dirty="0">
                <a:latin typeface="Times New Roman"/>
                <a:cs typeface="Times New Roman"/>
              </a:rPr>
              <a:t>при</a:t>
            </a:r>
            <a:endParaRPr sz="1200">
              <a:latin typeface="Times New Roman"/>
              <a:cs typeface="Times New Roman"/>
            </a:endParaRPr>
          </a:p>
        </p:txBody>
      </p:sp>
      <p:sp>
        <p:nvSpPr>
          <p:cNvPr id="4" name="object 4"/>
          <p:cNvSpPr txBox="1"/>
          <p:nvPr/>
        </p:nvSpPr>
        <p:spPr>
          <a:xfrm>
            <a:off x="1043939" y="4826009"/>
            <a:ext cx="6007100" cy="391160"/>
          </a:xfrm>
          <a:prstGeom prst="rect">
            <a:avLst/>
          </a:prstGeom>
        </p:spPr>
        <p:txBody>
          <a:bodyPr vert="horz" wrap="square" lIns="0" tIns="12700" rIns="0" bIns="0" rtlCol="0">
            <a:spAutoFit/>
          </a:bodyPr>
          <a:lstStyle/>
          <a:p>
            <a:pPr marL="38100">
              <a:lnSpc>
                <a:spcPct val="100000"/>
              </a:lnSpc>
              <a:spcBef>
                <a:spcPts val="100"/>
              </a:spcBef>
            </a:pPr>
            <a:r>
              <a:rPr sz="1200" spc="-5" dirty="0">
                <a:latin typeface="Times New Roman"/>
                <a:cs typeface="Times New Roman"/>
              </a:rPr>
              <a:t>работе </a:t>
            </a:r>
            <a:r>
              <a:rPr sz="1200" dirty="0">
                <a:latin typeface="Times New Roman"/>
                <a:cs typeface="Times New Roman"/>
              </a:rPr>
              <a:t>с </a:t>
            </a:r>
            <a:r>
              <a:rPr sz="1200" spc="-5" dirty="0">
                <a:latin typeface="Times New Roman"/>
                <a:cs typeface="Times New Roman"/>
              </a:rPr>
              <a:t>незнакомым материалом. </a:t>
            </a:r>
            <a:r>
              <a:rPr sz="1200" dirty="0">
                <a:latin typeface="Times New Roman"/>
                <a:cs typeface="Times New Roman"/>
              </a:rPr>
              <a:t>По </a:t>
            </a:r>
            <a:r>
              <a:rPr sz="1200" spc="-140" dirty="0">
                <a:latin typeface="Times New Roman"/>
                <a:cs typeface="Times New Roman"/>
              </a:rPr>
              <a:t>харак</a:t>
            </a:r>
            <a:r>
              <a:rPr sz="3600" spc="-209" baseline="-16203" dirty="0">
                <a:latin typeface="Cambria"/>
                <a:cs typeface="Cambria"/>
              </a:rPr>
              <a:t>2</a:t>
            </a:r>
            <a:r>
              <a:rPr sz="1200" spc="-140" dirty="0">
                <a:latin typeface="Times New Roman"/>
                <a:cs typeface="Times New Roman"/>
              </a:rPr>
              <a:t>теру </a:t>
            </a:r>
            <a:r>
              <a:rPr sz="1200" spc="-5" dirty="0">
                <a:latin typeface="Times New Roman"/>
                <a:cs typeface="Times New Roman"/>
              </a:rPr>
              <a:t>нарушения динамики мышления</a:t>
            </a:r>
            <a:r>
              <a:rPr sz="1200" spc="-55" dirty="0">
                <a:latin typeface="Times New Roman"/>
                <a:cs typeface="Times New Roman"/>
              </a:rPr>
              <a:t> </a:t>
            </a:r>
            <a:r>
              <a:rPr sz="1200" spc="-5" dirty="0">
                <a:latin typeface="Times New Roman"/>
                <a:cs typeface="Times New Roman"/>
              </a:rPr>
              <a:t>можно</a:t>
            </a:r>
            <a:endParaRPr sz="1200">
              <a:latin typeface="Times New Roman"/>
              <a:cs typeface="Times New Roman"/>
            </a:endParaRPr>
          </a:p>
        </p:txBody>
      </p:sp>
      <p:sp>
        <p:nvSpPr>
          <p:cNvPr id="5" name="object 5"/>
          <p:cNvSpPr txBox="1"/>
          <p:nvPr/>
        </p:nvSpPr>
        <p:spPr>
          <a:xfrm>
            <a:off x="1069339" y="5179069"/>
            <a:ext cx="595566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выделить ригидный вариант органического симптомокомплекса (низкий темп,</a:t>
            </a:r>
            <a:r>
              <a:rPr sz="1200" spc="70" dirty="0">
                <a:latin typeface="Times New Roman"/>
                <a:cs typeface="Times New Roman"/>
              </a:rPr>
              <a:t> </a:t>
            </a:r>
            <a:r>
              <a:rPr sz="1200" spc="-5" dirty="0">
                <a:latin typeface="Times New Roman"/>
                <a:cs typeface="Times New Roman"/>
              </a:rPr>
              <a:t>инертность</a:t>
            </a:r>
            <a:endParaRPr sz="1200">
              <a:latin typeface="Times New Roman"/>
              <a:cs typeface="Times New Roman"/>
            </a:endParaRPr>
          </a:p>
        </p:txBody>
      </p:sp>
      <p:sp>
        <p:nvSpPr>
          <p:cNvPr id="6" name="object 6"/>
          <p:cNvSpPr txBox="1"/>
          <p:nvPr/>
        </p:nvSpPr>
        <p:spPr>
          <a:xfrm>
            <a:off x="1069339" y="5363219"/>
            <a:ext cx="5125085" cy="426720"/>
          </a:xfrm>
          <a:prstGeom prst="rect">
            <a:avLst/>
          </a:prstGeom>
        </p:spPr>
        <p:txBody>
          <a:bodyPr vert="horz" wrap="square" lIns="0" tIns="12700" rIns="0" bIns="0" rtlCol="0">
            <a:spAutoFit/>
          </a:bodyPr>
          <a:lstStyle/>
          <a:p>
            <a:pPr marL="12700" marR="5080">
              <a:lnSpc>
                <a:spcPct val="109700"/>
              </a:lnSpc>
              <a:spcBef>
                <a:spcPts val="100"/>
              </a:spcBef>
              <a:tabLst>
                <a:tab pos="882650" algn="l"/>
                <a:tab pos="919480" algn="l"/>
                <a:tab pos="1760220" algn="l"/>
                <a:tab pos="1974214" algn="l"/>
                <a:tab pos="2007870" algn="l"/>
                <a:tab pos="2845435" algn="l"/>
                <a:tab pos="3138170" algn="l"/>
                <a:tab pos="3360420" algn="l"/>
                <a:tab pos="3607435" algn="l"/>
                <a:tab pos="4214495" algn="l"/>
                <a:tab pos="4413250" algn="l"/>
              </a:tabLst>
            </a:pPr>
            <a:r>
              <a:rPr sz="1200" spc="-5" dirty="0">
                <a:latin typeface="Times New Roman"/>
                <a:cs typeface="Times New Roman"/>
              </a:rPr>
              <a:t>мышления,	склонность	</a:t>
            </a:r>
            <a:r>
              <a:rPr sz="1200" dirty="0">
                <a:latin typeface="Times New Roman"/>
                <a:cs typeface="Times New Roman"/>
              </a:rPr>
              <a:t>к	</a:t>
            </a:r>
            <a:r>
              <a:rPr sz="1200" spc="-5" dirty="0">
                <a:latin typeface="Times New Roman"/>
                <a:cs typeface="Times New Roman"/>
              </a:rPr>
              <a:t>персеверациям)	</a:t>
            </a:r>
            <a:r>
              <a:rPr sz="1200" dirty="0">
                <a:latin typeface="Times New Roman"/>
                <a:cs typeface="Times New Roman"/>
              </a:rPr>
              <a:t>и	</a:t>
            </a:r>
            <a:r>
              <a:rPr sz="1200" spc="-5" dirty="0">
                <a:latin typeface="Times New Roman"/>
                <a:cs typeface="Times New Roman"/>
              </a:rPr>
              <a:t>лабильный	(лабильность  </a:t>
            </a:r>
            <a:r>
              <a:rPr sz="1200" dirty="0">
                <a:latin typeface="Times New Roman"/>
                <a:cs typeface="Times New Roman"/>
              </a:rPr>
              <a:t>о</a:t>
            </a:r>
            <a:r>
              <a:rPr sz="1200" spc="-5" dirty="0">
                <a:latin typeface="Times New Roman"/>
                <a:cs typeface="Times New Roman"/>
              </a:rPr>
              <a:t>тс</a:t>
            </a:r>
            <a:r>
              <a:rPr sz="1200" dirty="0">
                <a:latin typeface="Times New Roman"/>
                <a:cs typeface="Times New Roman"/>
              </a:rPr>
              <a:t>у</a:t>
            </a:r>
            <a:r>
              <a:rPr sz="1200" spc="-5" dirty="0">
                <a:latin typeface="Times New Roman"/>
                <a:cs typeface="Times New Roman"/>
              </a:rPr>
              <a:t>тст</a:t>
            </a:r>
            <a:r>
              <a:rPr sz="1200" dirty="0">
                <a:latin typeface="Times New Roman"/>
                <a:cs typeface="Times New Roman"/>
              </a:rPr>
              <a:t>в</a:t>
            </a:r>
            <a:r>
              <a:rPr sz="1200" spc="-5" dirty="0">
                <a:latin typeface="Times New Roman"/>
                <a:cs typeface="Times New Roman"/>
              </a:rPr>
              <a:t>и</a:t>
            </a:r>
            <a:r>
              <a:rPr sz="1200" dirty="0">
                <a:latin typeface="Times New Roman"/>
                <a:cs typeface="Times New Roman"/>
              </a:rPr>
              <a:t>е		оформл</a:t>
            </a:r>
            <a:r>
              <a:rPr sz="1200" spc="-5" dirty="0">
                <a:latin typeface="Times New Roman"/>
                <a:cs typeface="Times New Roman"/>
              </a:rPr>
              <a:t>енн</a:t>
            </a:r>
            <a:r>
              <a:rPr sz="1200" dirty="0">
                <a:latin typeface="Times New Roman"/>
                <a:cs typeface="Times New Roman"/>
              </a:rPr>
              <a:t>ой		</a:t>
            </a:r>
            <a:r>
              <a:rPr sz="1200" spc="-5" dirty="0">
                <a:latin typeface="Times New Roman"/>
                <a:cs typeface="Times New Roman"/>
              </a:rPr>
              <a:t>ст</a:t>
            </a:r>
            <a:r>
              <a:rPr sz="1200" dirty="0">
                <a:latin typeface="Times New Roman"/>
                <a:cs typeface="Times New Roman"/>
              </a:rPr>
              <a:t>р</a:t>
            </a:r>
            <a:r>
              <a:rPr sz="1200" spc="-5" dirty="0">
                <a:latin typeface="Times New Roman"/>
                <a:cs typeface="Times New Roman"/>
              </a:rPr>
              <a:t>ат</a:t>
            </a:r>
            <a:r>
              <a:rPr sz="1200" spc="5" dirty="0">
                <a:latin typeface="Times New Roman"/>
                <a:cs typeface="Times New Roman"/>
              </a:rPr>
              <a:t>е</a:t>
            </a:r>
            <a:r>
              <a:rPr sz="1200" spc="-5" dirty="0">
                <a:latin typeface="Times New Roman"/>
                <a:cs typeface="Times New Roman"/>
              </a:rPr>
              <a:t>ги</a:t>
            </a:r>
            <a:r>
              <a:rPr sz="1200" dirty="0">
                <a:latin typeface="Times New Roman"/>
                <a:cs typeface="Times New Roman"/>
              </a:rPr>
              <a:t>и	р</a:t>
            </a:r>
            <a:r>
              <a:rPr sz="1200" spc="-5" dirty="0">
                <a:latin typeface="Times New Roman"/>
                <a:cs typeface="Times New Roman"/>
              </a:rPr>
              <a:t>ешени</a:t>
            </a:r>
            <a:r>
              <a:rPr sz="1200" dirty="0">
                <a:latin typeface="Times New Roman"/>
                <a:cs typeface="Times New Roman"/>
              </a:rPr>
              <a:t>я	</a:t>
            </a:r>
            <a:r>
              <a:rPr sz="1200" spc="-5" dirty="0">
                <a:latin typeface="Times New Roman"/>
                <a:cs typeface="Times New Roman"/>
              </a:rPr>
              <a:t>заданий</a:t>
            </a:r>
            <a:r>
              <a:rPr sz="1200" dirty="0">
                <a:latin typeface="Times New Roman"/>
                <a:cs typeface="Times New Roman"/>
              </a:rPr>
              <a:t>).		</a:t>
            </a:r>
            <a:r>
              <a:rPr sz="1200" spc="-5" dirty="0">
                <a:latin typeface="Times New Roman"/>
                <a:cs typeface="Times New Roman"/>
              </a:rPr>
              <a:t>Возмо</a:t>
            </a:r>
            <a:r>
              <a:rPr sz="1200" dirty="0">
                <a:latin typeface="Times New Roman"/>
                <a:cs typeface="Times New Roman"/>
              </a:rPr>
              <a:t>ж</a:t>
            </a:r>
            <a:r>
              <a:rPr sz="1200" spc="-5" dirty="0">
                <a:latin typeface="Times New Roman"/>
                <a:cs typeface="Times New Roman"/>
              </a:rPr>
              <a:t>н</a:t>
            </a:r>
            <a:r>
              <a:rPr sz="1200" dirty="0">
                <a:latin typeface="Times New Roman"/>
                <a:cs typeface="Times New Roman"/>
              </a:rPr>
              <a:t>ы</a:t>
            </a:r>
            <a:endParaRPr sz="1200">
              <a:latin typeface="Times New Roman"/>
              <a:cs typeface="Times New Roman"/>
            </a:endParaRPr>
          </a:p>
        </p:txBody>
      </p:sp>
      <p:sp>
        <p:nvSpPr>
          <p:cNvPr id="7" name="object 7"/>
          <p:cNvSpPr txBox="1"/>
          <p:nvPr/>
        </p:nvSpPr>
        <p:spPr>
          <a:xfrm>
            <a:off x="1069339" y="5783589"/>
            <a:ext cx="5107940" cy="208279"/>
          </a:xfrm>
          <a:prstGeom prst="rect">
            <a:avLst/>
          </a:prstGeom>
        </p:spPr>
        <p:txBody>
          <a:bodyPr vert="horz" wrap="square" lIns="0" tIns="12700" rIns="0" bIns="0" rtlCol="0">
            <a:spAutoFit/>
          </a:bodyPr>
          <a:lstStyle/>
          <a:p>
            <a:pPr marL="12700">
              <a:lnSpc>
                <a:spcPct val="100000"/>
              </a:lnSpc>
              <a:spcBef>
                <a:spcPts val="100"/>
              </a:spcBef>
              <a:tabLst>
                <a:tab pos="1266190" algn="l"/>
                <a:tab pos="2210435" algn="l"/>
                <a:tab pos="3079750" algn="l"/>
                <a:tab pos="3338195" algn="l"/>
                <a:tab pos="3720465" algn="l"/>
              </a:tabLst>
            </a:pPr>
            <a:r>
              <a:rPr sz="1200" spc="-5" dirty="0">
                <a:latin typeface="Times New Roman"/>
                <a:cs typeface="Times New Roman"/>
              </a:rPr>
              <a:t>мотивационного	компонента	мышления	</a:t>
            </a:r>
            <a:r>
              <a:rPr sz="1200" dirty="0">
                <a:latin typeface="Times New Roman"/>
                <a:cs typeface="Times New Roman"/>
              </a:rPr>
              <a:t>и	</a:t>
            </a:r>
            <a:r>
              <a:rPr sz="1200" spc="-5" dirty="0">
                <a:latin typeface="Times New Roman"/>
                <a:cs typeface="Times New Roman"/>
              </a:rPr>
              <a:t>его	целенаправленности,</a:t>
            </a:r>
            <a:endParaRPr sz="1200">
              <a:latin typeface="Times New Roman"/>
              <a:cs typeface="Times New Roman"/>
            </a:endParaRPr>
          </a:p>
        </p:txBody>
      </p:sp>
      <p:sp>
        <p:nvSpPr>
          <p:cNvPr id="8" name="object 8"/>
          <p:cNvSpPr txBox="1"/>
          <p:nvPr/>
        </p:nvSpPr>
        <p:spPr>
          <a:xfrm>
            <a:off x="6271208" y="5363219"/>
            <a:ext cx="757555" cy="628650"/>
          </a:xfrm>
          <a:prstGeom prst="rect">
            <a:avLst/>
          </a:prstGeom>
        </p:spPr>
        <p:txBody>
          <a:bodyPr vert="horz" wrap="square" lIns="0" tIns="12065" rIns="0" bIns="0" rtlCol="0">
            <a:spAutoFit/>
          </a:bodyPr>
          <a:lstStyle/>
          <a:p>
            <a:pPr marL="71120" marR="5080" indent="-59055" algn="just">
              <a:lnSpc>
                <a:spcPct val="110100"/>
              </a:lnSpc>
              <a:spcBef>
                <a:spcPts val="95"/>
              </a:spcBef>
            </a:pPr>
            <a:r>
              <a:rPr sz="1200" spc="-5" dirty="0">
                <a:latin typeface="Times New Roman"/>
                <a:cs typeface="Times New Roman"/>
              </a:rPr>
              <a:t>м</a:t>
            </a:r>
            <a:r>
              <a:rPr sz="1200" dirty="0">
                <a:latin typeface="Times New Roman"/>
                <a:cs typeface="Times New Roman"/>
              </a:rPr>
              <a:t>ы</a:t>
            </a:r>
            <a:r>
              <a:rPr sz="1200" spc="-5" dirty="0">
                <a:latin typeface="Times New Roman"/>
                <a:cs typeface="Times New Roman"/>
              </a:rPr>
              <a:t>ш</a:t>
            </a:r>
            <a:r>
              <a:rPr sz="1200" dirty="0">
                <a:latin typeface="Times New Roman"/>
                <a:cs typeface="Times New Roman"/>
              </a:rPr>
              <a:t>л</a:t>
            </a:r>
            <a:r>
              <a:rPr sz="1200" spc="-5" dirty="0">
                <a:latin typeface="Times New Roman"/>
                <a:cs typeface="Times New Roman"/>
              </a:rPr>
              <a:t>ения</a:t>
            </a:r>
            <a:r>
              <a:rPr sz="1200" dirty="0">
                <a:latin typeface="Times New Roman"/>
                <a:cs typeface="Times New Roman"/>
              </a:rPr>
              <a:t>,  </a:t>
            </a:r>
            <a:r>
              <a:rPr sz="1200" spc="-5" dirty="0">
                <a:latin typeface="Times New Roman"/>
                <a:cs typeface="Times New Roman"/>
              </a:rPr>
              <a:t>снижение  п</a:t>
            </a:r>
            <a:r>
              <a:rPr sz="1200" dirty="0">
                <a:latin typeface="Times New Roman"/>
                <a:cs typeface="Times New Roman"/>
              </a:rPr>
              <a:t>о</a:t>
            </a:r>
            <a:r>
              <a:rPr sz="1200" spc="-5" dirty="0">
                <a:latin typeface="Times New Roman"/>
                <a:cs typeface="Times New Roman"/>
              </a:rPr>
              <a:t>я</a:t>
            </a:r>
            <a:r>
              <a:rPr sz="1200" dirty="0">
                <a:latin typeface="Times New Roman"/>
                <a:cs typeface="Times New Roman"/>
              </a:rPr>
              <a:t>вл</a:t>
            </a:r>
            <a:r>
              <a:rPr sz="1200" spc="-5" dirty="0">
                <a:latin typeface="Times New Roman"/>
                <a:cs typeface="Times New Roman"/>
              </a:rPr>
              <a:t>ени</a:t>
            </a:r>
            <a:r>
              <a:rPr sz="1200" dirty="0">
                <a:latin typeface="Times New Roman"/>
                <a:cs typeface="Times New Roman"/>
              </a:rPr>
              <a:t>е</a:t>
            </a:r>
            <a:endParaRPr sz="1200">
              <a:latin typeface="Times New Roman"/>
              <a:cs typeface="Times New Roman"/>
            </a:endParaRPr>
          </a:p>
        </p:txBody>
      </p:sp>
      <p:sp>
        <p:nvSpPr>
          <p:cNvPr id="9" name="object 9"/>
          <p:cNvSpPr txBox="1"/>
          <p:nvPr/>
        </p:nvSpPr>
        <p:spPr>
          <a:xfrm>
            <a:off x="1069339" y="5965199"/>
            <a:ext cx="5964555" cy="3850640"/>
          </a:xfrm>
          <a:prstGeom prst="rect">
            <a:avLst/>
          </a:prstGeom>
        </p:spPr>
        <p:txBody>
          <a:bodyPr vert="horz" wrap="square" lIns="0" tIns="12700" rIns="0" bIns="0" rtlCol="0">
            <a:spAutoFit/>
          </a:bodyPr>
          <a:lstStyle/>
          <a:p>
            <a:pPr marL="12700" marR="10160" algn="just">
              <a:lnSpc>
                <a:spcPct val="110400"/>
              </a:lnSpc>
              <a:spcBef>
                <a:spcPts val="100"/>
              </a:spcBef>
            </a:pPr>
            <a:r>
              <a:rPr sz="1200" spc="-5" dirty="0">
                <a:latin typeface="Times New Roman"/>
                <a:cs typeface="Times New Roman"/>
              </a:rPr>
              <a:t>разноплановости. Обязательны нарушения критичности мышления (менее выраженные  при мнестическом</a:t>
            </a:r>
            <a:r>
              <a:rPr sz="1200" spc="15" dirty="0">
                <a:latin typeface="Times New Roman"/>
                <a:cs typeface="Times New Roman"/>
              </a:rPr>
              <a:t> </a:t>
            </a:r>
            <a:r>
              <a:rPr sz="1200" spc="-5" dirty="0">
                <a:latin typeface="Times New Roman"/>
                <a:cs typeface="Times New Roman"/>
              </a:rPr>
              <a:t>варианте).</a:t>
            </a:r>
            <a:endParaRPr sz="1200">
              <a:latin typeface="Times New Roman"/>
              <a:cs typeface="Times New Roman"/>
            </a:endParaRPr>
          </a:p>
          <a:p>
            <a:pPr marL="12700" marR="7620" algn="just">
              <a:lnSpc>
                <a:spcPts val="1590"/>
              </a:lnSpc>
              <a:spcBef>
                <a:spcPts val="65"/>
              </a:spcBef>
            </a:pPr>
            <a:r>
              <a:rPr sz="1200" i="1" spc="-5" dirty="0">
                <a:latin typeface="Times New Roman"/>
                <a:cs typeface="Times New Roman"/>
              </a:rPr>
              <a:t>Воображение </a:t>
            </a:r>
            <a:r>
              <a:rPr sz="1200" spc="-5" dirty="0">
                <a:latin typeface="Times New Roman"/>
                <a:cs typeface="Times New Roman"/>
              </a:rPr>
              <a:t>отличается выраженным снижением его продуктивности, шаблонностью  творческой</a:t>
            </a:r>
            <a:r>
              <a:rPr sz="1200" dirty="0">
                <a:latin typeface="Times New Roman"/>
                <a:cs typeface="Times New Roman"/>
              </a:rPr>
              <a:t> </a:t>
            </a:r>
            <a:r>
              <a:rPr sz="1200" spc="-5" dirty="0">
                <a:latin typeface="Times New Roman"/>
                <a:cs typeface="Times New Roman"/>
              </a:rPr>
              <a:t>продукции.</a:t>
            </a:r>
            <a:endParaRPr sz="1200">
              <a:latin typeface="Times New Roman"/>
              <a:cs typeface="Times New Roman"/>
            </a:endParaRPr>
          </a:p>
          <a:p>
            <a:pPr marL="12700" algn="just">
              <a:lnSpc>
                <a:spcPct val="100000"/>
              </a:lnSpc>
              <a:spcBef>
                <a:spcPts val="65"/>
              </a:spcBef>
            </a:pPr>
            <a:r>
              <a:rPr sz="1200" i="1" spc="-5" dirty="0">
                <a:latin typeface="Times New Roman"/>
                <a:cs typeface="Times New Roman"/>
              </a:rPr>
              <a:t>Речь </a:t>
            </a:r>
            <a:r>
              <a:rPr sz="1200" spc="-5" dirty="0">
                <a:latin typeface="Times New Roman"/>
                <a:cs typeface="Times New Roman"/>
              </a:rPr>
              <a:t>имеет специфические особенности. Устная речь характеризуется</a:t>
            </a:r>
            <a:r>
              <a:rPr sz="1200" spc="175" dirty="0">
                <a:latin typeface="Times New Roman"/>
                <a:cs typeface="Times New Roman"/>
              </a:rPr>
              <a:t> </a:t>
            </a:r>
            <a:r>
              <a:rPr sz="1200" spc="-5" dirty="0">
                <a:latin typeface="Times New Roman"/>
                <a:cs typeface="Times New Roman"/>
              </a:rPr>
              <a:t>нарушениями</a:t>
            </a:r>
            <a:endParaRPr sz="1200">
              <a:latin typeface="Times New Roman"/>
              <a:cs typeface="Times New Roman"/>
            </a:endParaRPr>
          </a:p>
          <a:p>
            <a:pPr marL="12700" marR="6350" algn="just">
              <a:lnSpc>
                <a:spcPct val="109700"/>
              </a:lnSpc>
              <a:spcBef>
                <a:spcPts val="10"/>
              </a:spcBef>
            </a:pPr>
            <a:r>
              <a:rPr sz="1200" spc="-5" dirty="0">
                <a:latin typeface="Times New Roman"/>
                <a:cs typeface="Times New Roman"/>
              </a:rPr>
              <a:t>грамматики, обеднением просодики, низкой смысловой насыщенностью, часто смысловой  ригидностью. Отмечаются</a:t>
            </a:r>
            <a:r>
              <a:rPr sz="1200" spc="10" dirty="0">
                <a:latin typeface="Times New Roman"/>
                <a:cs typeface="Times New Roman"/>
              </a:rPr>
              <a:t> </a:t>
            </a:r>
            <a:r>
              <a:rPr sz="1200" spc="-5" dirty="0">
                <a:latin typeface="Times New Roman"/>
                <a:cs typeface="Times New Roman"/>
              </a:rPr>
              <a:t>персеверации.</a:t>
            </a:r>
            <a:endParaRPr sz="1200">
              <a:latin typeface="Times New Roman"/>
              <a:cs typeface="Times New Roman"/>
            </a:endParaRPr>
          </a:p>
          <a:p>
            <a:pPr marL="12700" marR="10160" indent="60325" algn="just">
              <a:lnSpc>
                <a:spcPct val="110100"/>
              </a:lnSpc>
              <a:spcBef>
                <a:spcPts val="5"/>
              </a:spcBef>
            </a:pPr>
            <a:r>
              <a:rPr sz="1200" i="1" spc="-5" dirty="0">
                <a:latin typeface="Times New Roman"/>
                <a:cs typeface="Times New Roman"/>
              </a:rPr>
              <a:t>Письменная речь </a:t>
            </a:r>
            <a:r>
              <a:rPr sz="1200" spc="-5" dirty="0">
                <a:latin typeface="Times New Roman"/>
                <a:cs typeface="Times New Roman"/>
              </a:rPr>
              <a:t>отличается крупным, неровным почерком </a:t>
            </a:r>
            <a:r>
              <a:rPr sz="1200" dirty="0">
                <a:latin typeface="Times New Roman"/>
                <a:cs typeface="Times New Roman"/>
              </a:rPr>
              <a:t>с </a:t>
            </a:r>
            <a:r>
              <a:rPr sz="1200" spc="-5" dirty="0">
                <a:latin typeface="Times New Roman"/>
                <a:cs typeface="Times New Roman"/>
              </a:rPr>
              <a:t>нарушением грамматики,  персеверации. При рисовании выявляются макрография, неровный, разорванный контур,  персеверация элементов,</a:t>
            </a:r>
            <a:r>
              <a:rPr sz="1200" spc="20" dirty="0">
                <a:latin typeface="Times New Roman"/>
                <a:cs typeface="Times New Roman"/>
              </a:rPr>
              <a:t> </a:t>
            </a:r>
            <a:r>
              <a:rPr sz="1200" spc="-5" dirty="0">
                <a:latin typeface="Times New Roman"/>
                <a:cs typeface="Times New Roman"/>
              </a:rPr>
              <a:t>конкретность.</a:t>
            </a:r>
            <a:endParaRPr sz="1200">
              <a:latin typeface="Times New Roman"/>
              <a:cs typeface="Times New Roman"/>
            </a:endParaRPr>
          </a:p>
          <a:p>
            <a:pPr marL="12700" algn="just">
              <a:lnSpc>
                <a:spcPct val="100000"/>
              </a:lnSpc>
              <a:spcBef>
                <a:spcPts val="140"/>
              </a:spcBef>
            </a:pPr>
            <a:r>
              <a:rPr sz="1200" b="1" i="1" spc="-5" dirty="0">
                <a:latin typeface="Times New Roman"/>
                <a:cs typeface="Times New Roman"/>
              </a:rPr>
              <a:t>Эмоциональная сфера </a:t>
            </a:r>
            <a:r>
              <a:rPr sz="1200" spc="-5" dirty="0">
                <a:latin typeface="Times New Roman"/>
                <a:cs typeface="Times New Roman"/>
              </a:rPr>
              <a:t>характеризуется увеличением амплитуды,</a:t>
            </a:r>
            <a:r>
              <a:rPr sz="1200" spc="170" dirty="0">
                <a:latin typeface="Times New Roman"/>
                <a:cs typeface="Times New Roman"/>
              </a:rPr>
              <a:t> </a:t>
            </a:r>
            <a:r>
              <a:rPr sz="1200" spc="-5" dirty="0">
                <a:latin typeface="Times New Roman"/>
                <a:cs typeface="Times New Roman"/>
              </a:rPr>
              <a:t>малой</a:t>
            </a:r>
            <a:endParaRPr sz="1200">
              <a:latin typeface="Times New Roman"/>
              <a:cs typeface="Times New Roman"/>
            </a:endParaRPr>
          </a:p>
          <a:p>
            <a:pPr marL="12700" marR="5080" algn="just">
              <a:lnSpc>
                <a:spcPct val="110000"/>
              </a:lnSpc>
              <a:spcBef>
                <a:spcPts val="5"/>
              </a:spcBef>
            </a:pPr>
            <a:r>
              <a:rPr sz="1200" spc="-5" dirty="0">
                <a:latin typeface="Times New Roman"/>
                <a:cs typeface="Times New Roman"/>
              </a:rPr>
              <a:t>нюансированностью эмоциональных реакций. Отмечается низкий порог возникновения  эмоционального ответа. Выявляется также выраженная инертность эмоциональных  реакций, возможна тенденция </a:t>
            </a:r>
            <a:r>
              <a:rPr sz="1200" dirty="0">
                <a:latin typeface="Times New Roman"/>
                <a:cs typeface="Times New Roman"/>
              </a:rPr>
              <a:t>к </a:t>
            </a:r>
            <a:r>
              <a:rPr sz="1200" spc="-5" dirty="0">
                <a:latin typeface="Times New Roman"/>
                <a:cs typeface="Times New Roman"/>
              </a:rPr>
              <a:t>аффективной кумуляции. Направленность  эмоционального ответа при этом может быть </a:t>
            </a:r>
            <a:r>
              <a:rPr sz="1200" dirty="0">
                <a:latin typeface="Times New Roman"/>
                <a:cs typeface="Times New Roman"/>
              </a:rPr>
              <a:t>в </a:t>
            </a:r>
            <a:r>
              <a:rPr sz="1200" spc="-5" dirty="0">
                <a:latin typeface="Times New Roman"/>
                <a:cs typeface="Times New Roman"/>
              </a:rPr>
              <a:t>целом адекватной. Наблюдаются  нарушения волевого контроля за аффективностью. Достаточно типичным также является  обеднение этических</a:t>
            </a:r>
            <a:r>
              <a:rPr sz="1200" spc="10" dirty="0">
                <a:latin typeface="Times New Roman"/>
                <a:cs typeface="Times New Roman"/>
              </a:rPr>
              <a:t> </a:t>
            </a:r>
            <a:r>
              <a:rPr sz="1200" spc="-5" dirty="0">
                <a:latin typeface="Times New Roman"/>
                <a:cs typeface="Times New Roman"/>
              </a:rPr>
              <a:t>эмоций.</a:t>
            </a:r>
            <a:endParaRPr sz="1200">
              <a:latin typeface="Times New Roman"/>
              <a:cs typeface="Times New Roman"/>
            </a:endParaRPr>
          </a:p>
          <a:p>
            <a:pPr marL="12700" marR="6350" algn="just">
              <a:lnSpc>
                <a:spcPct val="109700"/>
              </a:lnSpc>
              <a:spcBef>
                <a:spcPts val="10"/>
              </a:spcBef>
            </a:pPr>
            <a:r>
              <a:rPr sz="1200" b="1" i="1" spc="-5" dirty="0">
                <a:latin typeface="Times New Roman"/>
                <a:cs typeface="Times New Roman"/>
              </a:rPr>
              <a:t>Мотивационно-потребностная </a:t>
            </a:r>
            <a:r>
              <a:rPr sz="1200" spc="-5" dirty="0">
                <a:latin typeface="Times New Roman"/>
                <a:cs typeface="Times New Roman"/>
              </a:rPr>
              <a:t>сфера имеет черты ослабления спонтанной  мотивационной активности, мотивационной истощаемости. Выявляется</a:t>
            </a:r>
            <a:r>
              <a:rPr sz="1200" spc="135" dirty="0">
                <a:latin typeface="Times New Roman"/>
                <a:cs typeface="Times New Roman"/>
              </a:rPr>
              <a:t> </a:t>
            </a:r>
            <a:r>
              <a:rPr sz="1200" spc="-5" dirty="0">
                <a:latin typeface="Times New Roman"/>
                <a:cs typeface="Times New Roman"/>
              </a:rPr>
              <a:t>низкое</a:t>
            </a:r>
            <a:endParaRPr sz="1200">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80135" y="5127634"/>
            <a:ext cx="5937250" cy="1402080"/>
          </a:xfrm>
          <a:custGeom>
            <a:avLst/>
            <a:gdLst/>
            <a:ahLst/>
            <a:cxnLst/>
            <a:rect l="l" t="t" r="r" b="b"/>
            <a:pathLst>
              <a:path w="5937250" h="1402079">
                <a:moveTo>
                  <a:pt x="5937249" y="0"/>
                </a:moveTo>
                <a:lnTo>
                  <a:pt x="0" y="0"/>
                </a:lnTo>
                <a:lnTo>
                  <a:pt x="0" y="1402080"/>
                </a:lnTo>
                <a:lnTo>
                  <a:pt x="5937249" y="1402080"/>
                </a:lnTo>
                <a:lnTo>
                  <a:pt x="5937249" y="0"/>
                </a:lnTo>
                <a:close/>
              </a:path>
            </a:pathLst>
          </a:custGeom>
          <a:solidFill>
            <a:srgbClr val="FFFFFF"/>
          </a:solidFill>
        </p:spPr>
        <p:txBody>
          <a:bodyPr wrap="square" lIns="0" tIns="0" rIns="0" bIns="0" rtlCol="0"/>
          <a:lstStyle/>
          <a:p>
            <a:endParaRPr/>
          </a:p>
        </p:txBody>
      </p:sp>
      <p:sp>
        <p:nvSpPr>
          <p:cNvPr id="3" name="object 3"/>
          <p:cNvSpPr txBox="1"/>
          <p:nvPr/>
        </p:nvSpPr>
        <p:spPr>
          <a:xfrm>
            <a:off x="967739" y="415299"/>
            <a:ext cx="6166485" cy="8004809"/>
          </a:xfrm>
          <a:prstGeom prst="rect">
            <a:avLst/>
          </a:prstGeom>
        </p:spPr>
        <p:txBody>
          <a:bodyPr vert="horz" wrap="square" lIns="0" tIns="12700" rIns="0" bIns="0" rtlCol="0">
            <a:spAutoFit/>
          </a:bodyPr>
          <a:lstStyle/>
          <a:p>
            <a:pPr marL="114300">
              <a:lnSpc>
                <a:spcPct val="100000"/>
              </a:lnSpc>
              <a:spcBef>
                <a:spcPts val="100"/>
              </a:spcBef>
            </a:pPr>
            <a:r>
              <a:rPr sz="1100" dirty="0">
                <a:latin typeface="Calibri"/>
                <a:cs typeface="Calibri"/>
              </a:rPr>
              <a:t>3</a:t>
            </a:r>
            <a:endParaRPr sz="1100">
              <a:latin typeface="Calibri"/>
              <a:cs typeface="Calibri"/>
            </a:endParaRPr>
          </a:p>
          <a:p>
            <a:pPr>
              <a:lnSpc>
                <a:spcPct val="100000"/>
              </a:lnSpc>
              <a:spcBef>
                <a:spcPts val="10"/>
              </a:spcBef>
            </a:pPr>
            <a:endParaRPr sz="950">
              <a:latin typeface="Calibri"/>
              <a:cs typeface="Calibri"/>
            </a:endParaRPr>
          </a:p>
          <a:p>
            <a:pPr marL="114300" marR="106680" algn="just">
              <a:lnSpc>
                <a:spcPct val="110200"/>
              </a:lnSpc>
            </a:pPr>
            <a:r>
              <a:rPr sz="1200" spc="-5" dirty="0">
                <a:latin typeface="Times New Roman"/>
                <a:cs typeface="Times New Roman"/>
              </a:rPr>
              <a:t>мотивационное опосредование, возможны нарушения целеполагания. Как правило,  отмечается нарушение структуры </a:t>
            </a:r>
            <a:r>
              <a:rPr sz="1200" dirty="0">
                <a:latin typeface="Times New Roman"/>
                <a:cs typeface="Times New Roman"/>
              </a:rPr>
              <a:t>и </a:t>
            </a:r>
            <a:r>
              <a:rPr sz="1200" spc="-5" dirty="0">
                <a:latin typeface="Times New Roman"/>
                <a:cs typeface="Times New Roman"/>
              </a:rPr>
              <a:t>иерархии потребностей </a:t>
            </a:r>
            <a:r>
              <a:rPr sz="1200" dirty="0">
                <a:latin typeface="Times New Roman"/>
                <a:cs typeface="Times New Roman"/>
              </a:rPr>
              <a:t>с </a:t>
            </a:r>
            <a:r>
              <a:rPr sz="1200" spc="-5" dirty="0">
                <a:latin typeface="Times New Roman"/>
                <a:cs typeface="Times New Roman"/>
              </a:rPr>
              <a:t>резким доминированием  утилитарно-гедонистических мотивов. Часто наблюдается актуализация агрессивных  побуждений.</a:t>
            </a:r>
            <a:endParaRPr sz="1200">
              <a:latin typeface="Times New Roman"/>
              <a:cs typeface="Times New Roman"/>
            </a:endParaRPr>
          </a:p>
          <a:p>
            <a:pPr marL="114300" indent="50800" algn="just">
              <a:lnSpc>
                <a:spcPct val="100000"/>
              </a:lnSpc>
              <a:spcBef>
                <a:spcPts val="140"/>
              </a:spcBef>
            </a:pPr>
            <a:r>
              <a:rPr sz="1200" i="1" spc="-5" dirty="0">
                <a:latin typeface="Times New Roman"/>
                <a:cs typeface="Times New Roman"/>
              </a:rPr>
              <a:t>Характерный</a:t>
            </a:r>
            <a:r>
              <a:rPr sz="1200" i="1" spc="100" dirty="0">
                <a:latin typeface="Times New Roman"/>
                <a:cs typeface="Times New Roman"/>
              </a:rPr>
              <a:t> </a:t>
            </a:r>
            <a:r>
              <a:rPr sz="1200" i="1" spc="-5" dirty="0">
                <a:latin typeface="Times New Roman"/>
                <a:cs typeface="Times New Roman"/>
              </a:rPr>
              <a:t>habitus</a:t>
            </a:r>
            <a:r>
              <a:rPr sz="1200" i="1" spc="105" dirty="0">
                <a:latin typeface="Times New Roman"/>
                <a:cs typeface="Times New Roman"/>
              </a:rPr>
              <a:t> </a:t>
            </a:r>
            <a:r>
              <a:rPr sz="1200" spc="-5" dirty="0">
                <a:latin typeface="Times New Roman"/>
                <a:cs typeface="Times New Roman"/>
              </a:rPr>
              <a:t>может</a:t>
            </a:r>
            <a:r>
              <a:rPr sz="1200" spc="105" dirty="0">
                <a:latin typeface="Times New Roman"/>
                <a:cs typeface="Times New Roman"/>
              </a:rPr>
              <a:t> </a:t>
            </a:r>
            <a:r>
              <a:rPr sz="1200" spc="-5" dirty="0">
                <a:latin typeface="Times New Roman"/>
                <a:cs typeface="Times New Roman"/>
              </a:rPr>
              <a:t>быть</a:t>
            </a:r>
            <a:r>
              <a:rPr sz="1200" spc="110" dirty="0">
                <a:latin typeface="Times New Roman"/>
                <a:cs typeface="Times New Roman"/>
              </a:rPr>
              <a:t> </a:t>
            </a:r>
            <a:r>
              <a:rPr sz="1200" spc="-5" dirty="0">
                <a:latin typeface="Times New Roman"/>
                <a:cs typeface="Times New Roman"/>
              </a:rPr>
              <a:t>связан</a:t>
            </a:r>
            <a:r>
              <a:rPr sz="1200" spc="110" dirty="0">
                <a:latin typeface="Times New Roman"/>
                <a:cs typeface="Times New Roman"/>
              </a:rPr>
              <a:t> </a:t>
            </a:r>
            <a:r>
              <a:rPr sz="1200" dirty="0">
                <a:latin typeface="Times New Roman"/>
                <a:cs typeface="Times New Roman"/>
              </a:rPr>
              <a:t>с</a:t>
            </a:r>
            <a:r>
              <a:rPr sz="1200" spc="100" dirty="0">
                <a:latin typeface="Times New Roman"/>
                <a:cs typeface="Times New Roman"/>
              </a:rPr>
              <a:t> </a:t>
            </a:r>
            <a:r>
              <a:rPr sz="1200" spc="-5" dirty="0">
                <a:latin typeface="Times New Roman"/>
                <a:cs typeface="Times New Roman"/>
              </a:rPr>
              <a:t>усиленной</a:t>
            </a:r>
            <a:r>
              <a:rPr sz="1200" spc="114" dirty="0">
                <a:latin typeface="Times New Roman"/>
                <a:cs typeface="Times New Roman"/>
              </a:rPr>
              <a:t> </a:t>
            </a:r>
            <a:r>
              <a:rPr sz="1200" spc="-5" dirty="0">
                <a:latin typeface="Times New Roman"/>
                <a:cs typeface="Times New Roman"/>
              </a:rPr>
              <a:t>малонюансированной</a:t>
            </a:r>
            <a:r>
              <a:rPr sz="1200" spc="110" dirty="0">
                <a:latin typeface="Times New Roman"/>
                <a:cs typeface="Times New Roman"/>
              </a:rPr>
              <a:t> </a:t>
            </a:r>
            <a:r>
              <a:rPr sz="1200" spc="-5" dirty="0">
                <a:latin typeface="Times New Roman"/>
                <a:cs typeface="Times New Roman"/>
              </a:rPr>
              <a:t>мимической</a:t>
            </a:r>
            <a:endParaRPr sz="1200">
              <a:latin typeface="Times New Roman"/>
              <a:cs typeface="Times New Roman"/>
            </a:endParaRPr>
          </a:p>
          <a:p>
            <a:pPr marL="114300" marR="107314" algn="just">
              <a:lnSpc>
                <a:spcPct val="110100"/>
              </a:lnSpc>
              <a:spcBef>
                <a:spcPts val="5"/>
              </a:spcBef>
            </a:pPr>
            <a:r>
              <a:rPr sz="1200" spc="-5" dirty="0">
                <a:latin typeface="Times New Roman"/>
                <a:cs typeface="Times New Roman"/>
              </a:rPr>
              <a:t>экспрессией (огрубленные черты лица, малодифференцированная мимика). Часто  наблюдается усиление моторной активности, пантомимики. Работоспособность </a:t>
            </a:r>
            <a:r>
              <a:rPr sz="1200" dirty="0">
                <a:latin typeface="Times New Roman"/>
                <a:cs typeface="Times New Roman"/>
              </a:rPr>
              <a:t>в  </a:t>
            </a:r>
            <a:r>
              <a:rPr sz="1200" spc="-5" dirty="0">
                <a:latin typeface="Times New Roman"/>
                <a:cs typeface="Times New Roman"/>
              </a:rPr>
              <a:t>эксперименте обычно низкая, выражена истощаемость, снижен темп психических  процессов. Типичны отказы </a:t>
            </a:r>
            <a:r>
              <a:rPr sz="1200" dirty="0">
                <a:latin typeface="Times New Roman"/>
                <a:cs typeface="Times New Roman"/>
              </a:rPr>
              <a:t>от </a:t>
            </a:r>
            <a:r>
              <a:rPr sz="1200" spc="-5" dirty="0">
                <a:latin typeface="Times New Roman"/>
                <a:cs typeface="Times New Roman"/>
              </a:rPr>
              <a:t>выполнения относительно более сложных заданий.  Обычно удается мотивировать пациента на выполнение заданий; помощь </a:t>
            </a:r>
            <a:r>
              <a:rPr sz="1200" dirty="0">
                <a:latin typeface="Times New Roman"/>
                <a:cs typeface="Times New Roman"/>
              </a:rPr>
              <a:t>и </a:t>
            </a:r>
            <a:r>
              <a:rPr sz="1200" spc="-5" dirty="0">
                <a:latin typeface="Times New Roman"/>
                <a:cs typeface="Times New Roman"/>
              </a:rPr>
              <a:t>подсказка  принимаются, но используется ограниченно </a:t>
            </a:r>
            <a:r>
              <a:rPr sz="1200" dirty="0">
                <a:latin typeface="Times New Roman"/>
                <a:cs typeface="Times New Roman"/>
              </a:rPr>
              <a:t>в </a:t>
            </a:r>
            <a:r>
              <a:rPr sz="1200" spc="-5" dirty="0">
                <a:latin typeface="Times New Roman"/>
                <a:cs typeface="Times New Roman"/>
              </a:rPr>
              <a:t>зависимости </a:t>
            </a:r>
            <a:r>
              <a:rPr sz="1200" dirty="0">
                <a:latin typeface="Times New Roman"/>
                <a:cs typeface="Times New Roman"/>
              </a:rPr>
              <a:t>от </a:t>
            </a:r>
            <a:r>
              <a:rPr sz="1200" spc="-5" dirty="0">
                <a:latin typeface="Times New Roman"/>
                <a:cs typeface="Times New Roman"/>
              </a:rPr>
              <a:t>степени интеллектуального  снижения. Стимуляция, как правило, превышает продуктивность </a:t>
            </a:r>
            <a:r>
              <a:rPr sz="1200" dirty="0">
                <a:latin typeface="Times New Roman"/>
                <a:cs typeface="Times New Roman"/>
              </a:rPr>
              <a:t>в </a:t>
            </a:r>
            <a:r>
              <a:rPr sz="1200" spc="-5" dirty="0">
                <a:latin typeface="Times New Roman"/>
                <a:cs typeface="Times New Roman"/>
              </a:rPr>
              <a:t>эксперименте. Реакция  на неудачу </a:t>
            </a:r>
            <a:r>
              <a:rPr sz="1200" dirty="0">
                <a:latin typeface="Times New Roman"/>
                <a:cs typeface="Times New Roman"/>
              </a:rPr>
              <a:t>в </a:t>
            </a:r>
            <a:r>
              <a:rPr sz="1200" spc="-5" dirty="0">
                <a:latin typeface="Times New Roman"/>
                <a:cs typeface="Times New Roman"/>
              </a:rPr>
              <a:t>эксперименте </a:t>
            </a:r>
            <a:r>
              <a:rPr sz="1200" dirty="0">
                <a:latin typeface="Times New Roman"/>
                <a:cs typeface="Times New Roman"/>
              </a:rPr>
              <a:t>у </a:t>
            </a:r>
            <a:r>
              <a:rPr sz="1200" spc="-5" dirty="0">
                <a:latin typeface="Times New Roman"/>
                <a:cs typeface="Times New Roman"/>
              </a:rPr>
              <a:t>больных выражена, часто имеет экстрапунитивную  направленность.</a:t>
            </a:r>
            <a:endParaRPr sz="1200">
              <a:latin typeface="Times New Roman"/>
              <a:cs typeface="Times New Roman"/>
            </a:endParaRPr>
          </a:p>
          <a:p>
            <a:pPr marL="114300" indent="129539" algn="just">
              <a:lnSpc>
                <a:spcPct val="100000"/>
              </a:lnSpc>
              <a:spcBef>
                <a:spcPts val="140"/>
              </a:spcBef>
            </a:pPr>
            <a:r>
              <a:rPr sz="1200" b="1" i="1" spc="30" dirty="0">
                <a:latin typeface="Times New Roman"/>
                <a:cs typeface="Times New Roman"/>
              </a:rPr>
              <a:t>Виды</a:t>
            </a:r>
            <a:r>
              <a:rPr sz="1200" b="1" i="1" spc="360" dirty="0">
                <a:latin typeface="Times New Roman"/>
                <a:cs typeface="Times New Roman"/>
              </a:rPr>
              <a:t> </a:t>
            </a:r>
            <a:r>
              <a:rPr sz="1200" b="1" i="1" spc="20" dirty="0">
                <a:latin typeface="Times New Roman"/>
                <a:cs typeface="Times New Roman"/>
              </a:rPr>
              <a:t>нозологических </a:t>
            </a:r>
            <a:r>
              <a:rPr sz="1200" b="1" i="1" dirty="0">
                <a:latin typeface="Times New Roman"/>
                <a:cs typeface="Times New Roman"/>
              </a:rPr>
              <a:t>форм </a:t>
            </a:r>
            <a:r>
              <a:rPr sz="1200" b="1" i="1" spc="20" dirty="0">
                <a:latin typeface="Times New Roman"/>
                <a:cs typeface="Times New Roman"/>
              </a:rPr>
              <a:t>и </a:t>
            </a:r>
            <a:r>
              <a:rPr sz="1200" b="1" i="1" spc="25" dirty="0">
                <a:latin typeface="Times New Roman"/>
                <a:cs typeface="Times New Roman"/>
              </a:rPr>
              <a:t>синдромов</a:t>
            </a:r>
            <a:r>
              <a:rPr sz="1200" spc="25" dirty="0">
                <a:latin typeface="Times New Roman"/>
                <a:cs typeface="Times New Roman"/>
              </a:rPr>
              <a:t>, </a:t>
            </a:r>
            <a:r>
              <a:rPr sz="1200" spc="-5" dirty="0">
                <a:latin typeface="Times New Roman"/>
                <a:cs typeface="Times New Roman"/>
              </a:rPr>
              <a:t>при которых встречается</a:t>
            </a:r>
            <a:r>
              <a:rPr sz="1200" spc="204" dirty="0">
                <a:latin typeface="Times New Roman"/>
                <a:cs typeface="Times New Roman"/>
              </a:rPr>
              <a:t> </a:t>
            </a:r>
            <a:r>
              <a:rPr sz="1200" spc="-5" dirty="0">
                <a:latin typeface="Times New Roman"/>
                <a:cs typeface="Times New Roman"/>
              </a:rPr>
              <a:t>данный</a:t>
            </a:r>
            <a:endParaRPr sz="1200">
              <a:latin typeface="Times New Roman"/>
              <a:cs typeface="Times New Roman"/>
            </a:endParaRPr>
          </a:p>
          <a:p>
            <a:pPr marL="114300" marR="108585" algn="just">
              <a:lnSpc>
                <a:spcPct val="110000"/>
              </a:lnSpc>
              <a:spcBef>
                <a:spcPts val="10"/>
              </a:spcBef>
            </a:pPr>
            <a:r>
              <a:rPr sz="1200" spc="-5" dirty="0">
                <a:latin typeface="Times New Roman"/>
                <a:cs typeface="Times New Roman"/>
              </a:rPr>
              <a:t>патопсихологический симптомокомплекс, это широкий круг «органических» заболеваний  головного мозга </a:t>
            </a:r>
            <a:r>
              <a:rPr sz="1200" dirty="0">
                <a:latin typeface="Times New Roman"/>
                <a:cs typeface="Times New Roman"/>
              </a:rPr>
              <a:t>— </a:t>
            </a:r>
            <a:r>
              <a:rPr sz="1200" spc="-5" dirty="0">
                <a:latin typeface="Times New Roman"/>
                <a:cs typeface="Times New Roman"/>
              </a:rPr>
              <a:t>травматического, интоксикационного, сосудистого, опухолевого,  метаболического, эндокринного, паразитарного генеза. Иногда обнаруживается при  шизофрении </a:t>
            </a:r>
            <a:r>
              <a:rPr sz="1200" dirty="0">
                <a:latin typeface="Times New Roman"/>
                <a:cs typeface="Times New Roman"/>
              </a:rPr>
              <a:t>с </a:t>
            </a:r>
            <a:r>
              <a:rPr sz="1200" spc="-5" dirty="0">
                <a:latin typeface="Times New Roman"/>
                <a:cs typeface="Times New Roman"/>
              </a:rPr>
              <a:t>длительными сроками течения как следствие интенсивно проводимой </a:t>
            </a:r>
            <a:r>
              <a:rPr sz="1200" dirty="0">
                <a:latin typeface="Times New Roman"/>
                <a:cs typeface="Times New Roman"/>
              </a:rPr>
              <a:t>в  </a:t>
            </a:r>
            <a:r>
              <a:rPr sz="1200" spc="-5" dirty="0">
                <a:latin typeface="Times New Roman"/>
                <a:cs typeface="Times New Roman"/>
              </a:rPr>
              <a:t>настоящее время или как последствие длительной терапии психотропными средствами  при «органических» </a:t>
            </a:r>
            <a:r>
              <a:rPr sz="1200" dirty="0">
                <a:latin typeface="Times New Roman"/>
                <a:cs typeface="Times New Roman"/>
              </a:rPr>
              <a:t>и </a:t>
            </a:r>
            <a:r>
              <a:rPr sz="1200" spc="-5" dirty="0">
                <a:latin typeface="Times New Roman"/>
                <a:cs typeface="Times New Roman"/>
              </a:rPr>
              <a:t>«краевых»</a:t>
            </a:r>
            <a:r>
              <a:rPr sz="1200" spc="15" dirty="0">
                <a:latin typeface="Times New Roman"/>
                <a:cs typeface="Times New Roman"/>
              </a:rPr>
              <a:t> </a:t>
            </a:r>
            <a:r>
              <a:rPr sz="1200" spc="-5" dirty="0">
                <a:latin typeface="Times New Roman"/>
                <a:cs typeface="Times New Roman"/>
              </a:rPr>
              <a:t>психопатиях.</a:t>
            </a:r>
            <a:endParaRPr sz="1200">
              <a:latin typeface="Times New Roman"/>
              <a:cs typeface="Times New Roman"/>
            </a:endParaRPr>
          </a:p>
          <a:p>
            <a:pPr marL="114300" marR="108585" indent="449580" algn="just">
              <a:lnSpc>
                <a:spcPct val="82100"/>
              </a:lnSpc>
              <a:spcBef>
                <a:spcPts val="464"/>
              </a:spcBef>
            </a:pPr>
            <a:r>
              <a:rPr sz="1200" b="1" i="1" spc="-10" dirty="0">
                <a:latin typeface="Times New Roman"/>
                <a:cs typeface="Times New Roman"/>
              </a:rPr>
              <a:t>Сосудистые </a:t>
            </a:r>
            <a:r>
              <a:rPr sz="1200" b="1" i="1" spc="20" dirty="0">
                <a:latin typeface="Times New Roman"/>
                <a:cs typeface="Times New Roman"/>
              </a:rPr>
              <a:t>заболевания </a:t>
            </a:r>
            <a:r>
              <a:rPr sz="1200" b="1" i="1" spc="-100" dirty="0">
                <a:latin typeface="Times New Roman"/>
                <a:cs typeface="Times New Roman"/>
              </a:rPr>
              <a:t>головно</a:t>
            </a:r>
            <a:r>
              <a:rPr sz="3600" spc="-150" baseline="6944" dirty="0">
                <a:latin typeface="Cambria"/>
                <a:cs typeface="Cambria"/>
              </a:rPr>
              <a:t>3</a:t>
            </a:r>
            <a:r>
              <a:rPr sz="1200" b="1" i="1" spc="-100" dirty="0">
                <a:latin typeface="Times New Roman"/>
                <a:cs typeface="Times New Roman"/>
              </a:rPr>
              <a:t>го </a:t>
            </a:r>
            <a:r>
              <a:rPr sz="1200" b="1" i="1" spc="20" dirty="0">
                <a:latin typeface="Times New Roman"/>
                <a:cs typeface="Times New Roman"/>
              </a:rPr>
              <a:t>мозга </a:t>
            </a:r>
            <a:r>
              <a:rPr sz="1200" spc="-5" dirty="0">
                <a:latin typeface="Times New Roman"/>
                <a:cs typeface="Times New Roman"/>
              </a:rPr>
              <a:t>занимают основное место среди  органических психозов пожилого возраста. Психиатры употребляют общие</a:t>
            </a:r>
            <a:r>
              <a:rPr sz="1200" spc="10" dirty="0">
                <a:latin typeface="Times New Roman"/>
                <a:cs typeface="Times New Roman"/>
              </a:rPr>
              <a:t> </a:t>
            </a:r>
            <a:r>
              <a:rPr sz="1200" spc="-5" dirty="0">
                <a:latin typeface="Times New Roman"/>
                <a:cs typeface="Times New Roman"/>
              </a:rPr>
              <a:t>понятия</a:t>
            </a:r>
            <a:endParaRPr sz="1200">
              <a:latin typeface="Times New Roman"/>
              <a:cs typeface="Times New Roman"/>
            </a:endParaRPr>
          </a:p>
          <a:p>
            <a:pPr marL="114300" marR="111125" algn="just">
              <a:lnSpc>
                <a:spcPts val="1380"/>
              </a:lnSpc>
              <a:spcBef>
                <a:spcPts val="35"/>
              </a:spcBef>
            </a:pPr>
            <a:r>
              <a:rPr sz="1200" spc="-5" dirty="0">
                <a:latin typeface="Times New Roman"/>
                <a:cs typeface="Times New Roman"/>
              </a:rPr>
              <a:t>«сосудистая деменция», «сосудистый психоз» при гипертонической болезни </a:t>
            </a:r>
            <a:r>
              <a:rPr sz="1200" dirty="0">
                <a:latin typeface="Times New Roman"/>
                <a:cs typeface="Times New Roman"/>
              </a:rPr>
              <a:t>и </a:t>
            </a:r>
            <a:r>
              <a:rPr sz="1200" spc="-5" dirty="0">
                <a:latin typeface="Times New Roman"/>
                <a:cs typeface="Times New Roman"/>
              </a:rPr>
              <a:t>склерозе  сосудов головного мозга </a:t>
            </a:r>
            <a:r>
              <a:rPr sz="1200" dirty="0">
                <a:latin typeface="Times New Roman"/>
                <a:cs typeface="Times New Roman"/>
              </a:rPr>
              <a:t>(В. М. </a:t>
            </a:r>
            <a:r>
              <a:rPr sz="1200" spc="-5" dirty="0">
                <a:latin typeface="Times New Roman"/>
                <a:cs typeface="Times New Roman"/>
              </a:rPr>
              <a:t>Банщиков, </a:t>
            </a:r>
            <a:r>
              <a:rPr sz="1200" dirty="0">
                <a:latin typeface="Times New Roman"/>
                <a:cs typeface="Times New Roman"/>
              </a:rPr>
              <a:t>1967, </a:t>
            </a:r>
            <a:r>
              <a:rPr sz="1200" spc="-5" dirty="0">
                <a:latin typeface="Times New Roman"/>
                <a:cs typeface="Times New Roman"/>
              </a:rPr>
              <a:t>В. </a:t>
            </a:r>
            <a:r>
              <a:rPr sz="1200" dirty="0">
                <a:latin typeface="Times New Roman"/>
                <a:cs typeface="Times New Roman"/>
              </a:rPr>
              <a:t>М. </a:t>
            </a:r>
            <a:r>
              <a:rPr sz="1200" spc="-5" dirty="0">
                <a:latin typeface="Times New Roman"/>
                <a:cs typeface="Times New Roman"/>
              </a:rPr>
              <a:t>Блейхер, </a:t>
            </a:r>
            <a:r>
              <a:rPr sz="1200" dirty="0">
                <a:latin typeface="Times New Roman"/>
                <a:cs typeface="Times New Roman"/>
              </a:rPr>
              <a:t>1976, Э </a:t>
            </a:r>
            <a:r>
              <a:rPr sz="1200" spc="-5" dirty="0">
                <a:latin typeface="Times New Roman"/>
                <a:cs typeface="Times New Roman"/>
              </a:rPr>
              <a:t>Я. Штернберг,  </a:t>
            </a:r>
            <a:r>
              <a:rPr sz="1200" dirty="0">
                <a:latin typeface="Times New Roman"/>
                <a:cs typeface="Times New Roman"/>
              </a:rPr>
              <a:t>1977). </a:t>
            </a:r>
            <a:r>
              <a:rPr sz="1200" spc="-5" dirty="0">
                <a:latin typeface="Times New Roman"/>
                <a:cs typeface="Times New Roman"/>
              </a:rPr>
              <a:t>Начальную (раннюю) стадию атеросклероза обозначают как доклиническую. </a:t>
            </a:r>
            <a:r>
              <a:rPr sz="1200" dirty="0">
                <a:latin typeface="Times New Roman"/>
                <a:cs typeface="Times New Roman"/>
              </a:rPr>
              <a:t>В </a:t>
            </a:r>
            <a:r>
              <a:rPr sz="1200" spc="-5" dirty="0">
                <a:latin typeface="Times New Roman"/>
                <a:cs typeface="Times New Roman"/>
              </a:rPr>
              <a:t>этот  период отсутствуют грубые изменения </a:t>
            </a:r>
            <a:r>
              <a:rPr sz="1200" dirty="0">
                <a:latin typeface="Times New Roman"/>
                <a:cs typeface="Times New Roman"/>
              </a:rPr>
              <a:t>в </a:t>
            </a:r>
            <a:r>
              <a:rPr sz="1200" spc="-5" dirty="0">
                <a:latin typeface="Times New Roman"/>
                <a:cs typeface="Times New Roman"/>
              </a:rPr>
              <a:t>органах, но </a:t>
            </a:r>
            <a:r>
              <a:rPr sz="1200" dirty="0">
                <a:latin typeface="Times New Roman"/>
                <a:cs typeface="Times New Roman"/>
              </a:rPr>
              <a:t>уже </a:t>
            </a:r>
            <a:r>
              <a:rPr sz="1200" spc="-5" dirty="0">
                <a:latin typeface="Times New Roman"/>
                <a:cs typeface="Times New Roman"/>
              </a:rPr>
              <a:t>появляются нервно-сосудистые  расстройства, </a:t>
            </a:r>
            <a:r>
              <a:rPr sz="1200" dirty="0">
                <a:latin typeface="Times New Roman"/>
                <a:cs typeface="Times New Roman"/>
              </a:rPr>
              <a:t>в </a:t>
            </a:r>
            <a:r>
              <a:rPr sz="1200" spc="-5" dirty="0">
                <a:latin typeface="Times New Roman"/>
                <a:cs typeface="Times New Roman"/>
              </a:rPr>
              <a:t>частности склонность </a:t>
            </a:r>
            <a:r>
              <a:rPr sz="1200" dirty="0">
                <a:latin typeface="Times New Roman"/>
                <a:cs typeface="Times New Roman"/>
              </a:rPr>
              <a:t>к </a:t>
            </a:r>
            <a:r>
              <a:rPr sz="1200" spc="-5" dirty="0">
                <a:latin typeface="Times New Roman"/>
                <a:cs typeface="Times New Roman"/>
              </a:rPr>
              <a:t>спазмам, нарушения </a:t>
            </a:r>
            <a:r>
              <a:rPr sz="1200" dirty="0">
                <a:latin typeface="Times New Roman"/>
                <a:cs typeface="Times New Roman"/>
              </a:rPr>
              <a:t>в </a:t>
            </a:r>
            <a:r>
              <a:rPr sz="1200" spc="-5" dirty="0">
                <a:latin typeface="Times New Roman"/>
                <a:cs typeface="Times New Roman"/>
              </a:rPr>
              <a:t>составе липидов </a:t>
            </a:r>
            <a:r>
              <a:rPr sz="1200" dirty="0">
                <a:latin typeface="Times New Roman"/>
                <a:cs typeface="Times New Roman"/>
              </a:rPr>
              <a:t>и  </a:t>
            </a:r>
            <a:r>
              <a:rPr sz="1200" spc="-5" dirty="0">
                <a:latin typeface="Times New Roman"/>
                <a:cs typeface="Times New Roman"/>
              </a:rPr>
              <a:t>липопротеидов крови (они могут</a:t>
            </a:r>
            <a:r>
              <a:rPr sz="1200" spc="20" dirty="0">
                <a:latin typeface="Times New Roman"/>
                <a:cs typeface="Times New Roman"/>
              </a:rPr>
              <a:t> </a:t>
            </a:r>
            <a:r>
              <a:rPr sz="1200" spc="-5" dirty="0">
                <a:latin typeface="Times New Roman"/>
                <a:cs typeface="Times New Roman"/>
              </a:rPr>
              <a:t>пройти).</a:t>
            </a:r>
            <a:endParaRPr sz="1200">
              <a:latin typeface="Times New Roman"/>
              <a:cs typeface="Times New Roman"/>
            </a:endParaRPr>
          </a:p>
          <a:p>
            <a:pPr marL="114300" marR="106680" indent="449580" algn="just">
              <a:lnSpc>
                <a:spcPts val="1380"/>
              </a:lnSpc>
              <a:spcBef>
                <a:spcPts val="1000"/>
              </a:spcBef>
            </a:pPr>
            <a:r>
              <a:rPr sz="1200" spc="-5" dirty="0">
                <a:latin typeface="Times New Roman"/>
                <a:cs typeface="Times New Roman"/>
              </a:rPr>
              <a:t>За ранней следует латентная стадия, когда атеросклероз </a:t>
            </a:r>
            <a:r>
              <a:rPr sz="1200" dirty="0">
                <a:latin typeface="Times New Roman"/>
                <a:cs typeface="Times New Roman"/>
              </a:rPr>
              <a:t>уже </a:t>
            </a:r>
            <a:r>
              <a:rPr sz="1200" spc="-5" dirty="0">
                <a:latin typeface="Times New Roman"/>
                <a:cs typeface="Times New Roman"/>
              </a:rPr>
              <a:t>возник, но не привел </a:t>
            </a:r>
            <a:r>
              <a:rPr sz="1200" dirty="0">
                <a:latin typeface="Times New Roman"/>
                <a:cs typeface="Times New Roman"/>
              </a:rPr>
              <a:t>к  </a:t>
            </a:r>
            <a:r>
              <a:rPr sz="1200" spc="-5" dirty="0">
                <a:latin typeface="Times New Roman"/>
                <a:cs typeface="Times New Roman"/>
              </a:rPr>
              <a:t>заметным нарушениям структуры </a:t>
            </a:r>
            <a:r>
              <a:rPr sz="1200" dirty="0">
                <a:latin typeface="Times New Roman"/>
                <a:cs typeface="Times New Roman"/>
              </a:rPr>
              <a:t>и </a:t>
            </a:r>
            <a:r>
              <a:rPr sz="1200" spc="-5" dirty="0">
                <a:latin typeface="Times New Roman"/>
                <a:cs typeface="Times New Roman"/>
              </a:rPr>
              <a:t>функций органов, которые снабжаются кровью,  движущейся </a:t>
            </a:r>
            <a:r>
              <a:rPr sz="1200" dirty="0">
                <a:latin typeface="Times New Roman"/>
                <a:cs typeface="Times New Roman"/>
              </a:rPr>
              <a:t>к </a:t>
            </a:r>
            <a:r>
              <a:rPr sz="1200" spc="-5" dirty="0">
                <a:latin typeface="Times New Roman"/>
                <a:cs typeface="Times New Roman"/>
              </a:rPr>
              <a:t>ним по артериям, пораженным склеротическим процессом. Переход этот  происходит бессимптомно. Правда, при гипертоническом атеросклерозе сигналом  болезни является повышение артериального давления, однако, как </a:t>
            </a:r>
            <a:r>
              <a:rPr sz="1200" dirty="0">
                <a:latin typeface="Times New Roman"/>
                <a:cs typeface="Times New Roman"/>
              </a:rPr>
              <a:t>и </a:t>
            </a:r>
            <a:r>
              <a:rPr sz="1200" spc="-5" dirty="0">
                <a:latin typeface="Times New Roman"/>
                <a:cs typeface="Times New Roman"/>
              </a:rPr>
              <a:t>другие, еще более  выраженные признаки патологии сосудистой системы, оно указывает лишь на  возможность психической патологии, на риск заболеть органическим психозом. Ссылка  на висцеральные </a:t>
            </a:r>
            <a:r>
              <a:rPr sz="1200" dirty="0">
                <a:latin typeface="Times New Roman"/>
                <a:cs typeface="Times New Roman"/>
              </a:rPr>
              <a:t>и </a:t>
            </a:r>
            <a:r>
              <a:rPr sz="1200" spc="-5" dirty="0">
                <a:latin typeface="Times New Roman"/>
                <a:cs typeface="Times New Roman"/>
              </a:rPr>
              <a:t>другие признаки атеросклероза, как аргумент сосудистого  происхождения негрубых психических расстройств </a:t>
            </a:r>
            <a:r>
              <a:rPr sz="1200" dirty="0">
                <a:latin typeface="Times New Roman"/>
                <a:cs typeface="Times New Roman"/>
              </a:rPr>
              <a:t>в </a:t>
            </a:r>
            <a:r>
              <a:rPr sz="1200" spc="-5" dirty="0">
                <a:latin typeface="Times New Roman"/>
                <a:cs typeface="Times New Roman"/>
              </a:rPr>
              <a:t>пожилом возрасте, является  распространенным</a:t>
            </a:r>
            <a:r>
              <a:rPr sz="1200" spc="105" dirty="0">
                <a:latin typeface="Times New Roman"/>
                <a:cs typeface="Times New Roman"/>
              </a:rPr>
              <a:t> </a:t>
            </a:r>
            <a:r>
              <a:rPr sz="1200" spc="-5" dirty="0">
                <a:latin typeface="Times New Roman"/>
                <a:cs typeface="Times New Roman"/>
              </a:rPr>
              <a:t>источником</a:t>
            </a:r>
            <a:r>
              <a:rPr sz="1200" spc="105" dirty="0">
                <a:latin typeface="Times New Roman"/>
                <a:cs typeface="Times New Roman"/>
              </a:rPr>
              <a:t> </a:t>
            </a:r>
            <a:r>
              <a:rPr sz="1200" spc="-5" dirty="0">
                <a:latin typeface="Times New Roman"/>
                <a:cs typeface="Times New Roman"/>
              </a:rPr>
              <a:t>ошибок</a:t>
            </a:r>
            <a:r>
              <a:rPr sz="1200" spc="105" dirty="0">
                <a:latin typeface="Times New Roman"/>
                <a:cs typeface="Times New Roman"/>
              </a:rPr>
              <a:t> </a:t>
            </a:r>
            <a:r>
              <a:rPr sz="1200" dirty="0">
                <a:latin typeface="Times New Roman"/>
                <a:cs typeface="Times New Roman"/>
              </a:rPr>
              <a:t>в</a:t>
            </a:r>
            <a:r>
              <a:rPr sz="1200" spc="85" dirty="0">
                <a:latin typeface="Times New Roman"/>
                <a:cs typeface="Times New Roman"/>
              </a:rPr>
              <a:t> </a:t>
            </a:r>
            <a:r>
              <a:rPr sz="1200" spc="-5" dirty="0">
                <a:latin typeface="Times New Roman"/>
                <a:cs typeface="Times New Roman"/>
              </a:rPr>
              <a:t>ранней</a:t>
            </a:r>
            <a:r>
              <a:rPr sz="1200" spc="105" dirty="0">
                <a:latin typeface="Times New Roman"/>
                <a:cs typeface="Times New Roman"/>
              </a:rPr>
              <a:t> </a:t>
            </a:r>
            <a:r>
              <a:rPr sz="1200" spc="-5" dirty="0">
                <a:latin typeface="Times New Roman"/>
                <a:cs typeface="Times New Roman"/>
              </a:rPr>
              <a:t>диагностике</a:t>
            </a:r>
            <a:r>
              <a:rPr sz="1200" spc="105" dirty="0">
                <a:latin typeface="Times New Roman"/>
                <a:cs typeface="Times New Roman"/>
              </a:rPr>
              <a:t> </a:t>
            </a:r>
            <a:r>
              <a:rPr sz="1200" spc="-5" dirty="0">
                <a:latin typeface="Times New Roman"/>
                <a:cs typeface="Times New Roman"/>
              </a:rPr>
              <a:t>органических</a:t>
            </a:r>
            <a:r>
              <a:rPr sz="1200" spc="105" dirty="0">
                <a:latin typeface="Times New Roman"/>
                <a:cs typeface="Times New Roman"/>
              </a:rPr>
              <a:t> </a:t>
            </a:r>
            <a:r>
              <a:rPr sz="1200" spc="-5" dirty="0">
                <a:latin typeface="Times New Roman"/>
                <a:cs typeface="Times New Roman"/>
              </a:rPr>
              <a:t>психозов</a:t>
            </a:r>
            <a:endParaRPr sz="1200">
              <a:latin typeface="Times New Roman"/>
              <a:cs typeface="Times New Roman"/>
            </a:endParaRPr>
          </a:p>
        </p:txBody>
      </p:sp>
      <p:sp>
        <p:nvSpPr>
          <p:cNvPr id="4" name="object 4"/>
          <p:cNvSpPr txBox="1"/>
          <p:nvPr/>
        </p:nvSpPr>
        <p:spPr>
          <a:xfrm>
            <a:off x="1069339" y="8387089"/>
            <a:ext cx="4378325" cy="208279"/>
          </a:xfrm>
          <a:prstGeom prst="rect">
            <a:avLst/>
          </a:prstGeom>
        </p:spPr>
        <p:txBody>
          <a:bodyPr vert="horz" wrap="square" lIns="0" tIns="12700" rIns="0" bIns="0" rtlCol="0">
            <a:spAutoFit/>
          </a:bodyPr>
          <a:lstStyle/>
          <a:p>
            <a:pPr marL="12700">
              <a:lnSpc>
                <a:spcPct val="100000"/>
              </a:lnSpc>
              <a:spcBef>
                <a:spcPts val="100"/>
              </a:spcBef>
              <a:tabLst>
                <a:tab pos="801370" algn="l"/>
                <a:tab pos="1548130" algn="l"/>
                <a:tab pos="2553335" algn="l"/>
                <a:tab pos="2789555" algn="l"/>
                <a:tab pos="3261360" algn="l"/>
              </a:tabLst>
            </a:pPr>
            <a:r>
              <a:rPr sz="1200" spc="-5" dirty="0">
                <a:latin typeface="Times New Roman"/>
                <a:cs typeface="Times New Roman"/>
              </a:rPr>
              <a:t>пожилого	возраста.	Психические	</a:t>
            </a:r>
            <a:r>
              <a:rPr sz="1200" dirty="0">
                <a:latin typeface="Times New Roman"/>
                <a:cs typeface="Times New Roman"/>
              </a:rPr>
              <a:t>и	</a:t>
            </a:r>
            <a:r>
              <a:rPr sz="1200" spc="-5" dirty="0">
                <a:latin typeface="Times New Roman"/>
                <a:cs typeface="Times New Roman"/>
              </a:rPr>
              <a:t>даже	неврологические</a:t>
            </a:r>
            <a:endParaRPr sz="1200">
              <a:latin typeface="Times New Roman"/>
              <a:cs typeface="Times New Roman"/>
            </a:endParaRPr>
          </a:p>
        </p:txBody>
      </p:sp>
      <p:sp>
        <p:nvSpPr>
          <p:cNvPr id="5" name="object 5"/>
          <p:cNvSpPr txBox="1"/>
          <p:nvPr/>
        </p:nvSpPr>
        <p:spPr>
          <a:xfrm>
            <a:off x="1069339" y="8562350"/>
            <a:ext cx="4469130" cy="383540"/>
          </a:xfrm>
          <a:prstGeom prst="rect">
            <a:avLst/>
          </a:prstGeom>
        </p:spPr>
        <p:txBody>
          <a:bodyPr vert="horz" wrap="square" lIns="0" tIns="24765" rIns="0" bIns="0" rtlCol="0">
            <a:spAutoFit/>
          </a:bodyPr>
          <a:lstStyle/>
          <a:p>
            <a:pPr marL="12700" marR="5080">
              <a:lnSpc>
                <a:spcPts val="1380"/>
              </a:lnSpc>
              <a:spcBef>
                <a:spcPts val="195"/>
              </a:spcBef>
              <a:tabLst>
                <a:tab pos="807720" algn="l"/>
                <a:tab pos="1344295" algn="l"/>
                <a:tab pos="2604770" algn="l"/>
                <a:tab pos="2890520" algn="l"/>
                <a:tab pos="3686175" algn="l"/>
              </a:tabLst>
            </a:pPr>
            <a:r>
              <a:rPr sz="1200" spc="-5" dirty="0">
                <a:latin typeface="Times New Roman"/>
                <a:cs typeface="Times New Roman"/>
              </a:rPr>
              <a:t>отсутствуют при достаточно выраженных </a:t>
            </a:r>
            <a:r>
              <a:rPr sz="1200" dirty="0">
                <a:latin typeface="Times New Roman"/>
                <a:cs typeface="Times New Roman"/>
              </a:rPr>
              <a:t>и </a:t>
            </a:r>
            <a:r>
              <a:rPr sz="1200" spc="-5" dirty="0">
                <a:latin typeface="Times New Roman"/>
                <a:cs typeface="Times New Roman"/>
              </a:rPr>
              <a:t>распространенных  головного	мозга,	обнаруживаемых	на	вскрытии.	</a:t>
            </a:r>
            <a:r>
              <a:rPr sz="1200" dirty="0">
                <a:latin typeface="Times New Roman"/>
                <a:cs typeface="Times New Roman"/>
              </a:rPr>
              <a:t>Латентный</a:t>
            </a:r>
            <a:endParaRPr sz="1200">
              <a:latin typeface="Times New Roman"/>
              <a:cs typeface="Times New Roman"/>
            </a:endParaRPr>
          </a:p>
        </p:txBody>
      </p:sp>
      <p:sp>
        <p:nvSpPr>
          <p:cNvPr id="6" name="object 6"/>
          <p:cNvSpPr txBox="1"/>
          <p:nvPr/>
        </p:nvSpPr>
        <p:spPr>
          <a:xfrm>
            <a:off x="5577376" y="8387089"/>
            <a:ext cx="1456055" cy="558800"/>
          </a:xfrm>
          <a:prstGeom prst="rect">
            <a:avLst/>
          </a:prstGeom>
        </p:spPr>
        <p:txBody>
          <a:bodyPr vert="horz" wrap="square" lIns="0" tIns="24765" rIns="0" bIns="0" rtlCol="0">
            <a:spAutoFit/>
          </a:bodyPr>
          <a:lstStyle/>
          <a:p>
            <a:pPr marL="36195" marR="5080" indent="-24130" algn="just">
              <a:lnSpc>
                <a:spcPts val="1380"/>
              </a:lnSpc>
              <a:spcBef>
                <a:spcPts val="195"/>
              </a:spcBef>
            </a:pPr>
            <a:r>
              <a:rPr sz="1200" dirty="0">
                <a:latin typeface="Times New Roman"/>
                <a:cs typeface="Times New Roman"/>
              </a:rPr>
              <a:t>проявления </a:t>
            </a:r>
            <a:r>
              <a:rPr sz="1200" spc="-5" dirty="0">
                <a:latin typeface="Times New Roman"/>
                <a:cs typeface="Times New Roman"/>
              </a:rPr>
              <a:t>нередко  изменениях сосудов  характер</a:t>
            </a:r>
            <a:r>
              <a:rPr sz="1200" spc="130" dirty="0">
                <a:latin typeface="Times New Roman"/>
                <a:cs typeface="Times New Roman"/>
              </a:rPr>
              <a:t> </a:t>
            </a:r>
            <a:r>
              <a:rPr sz="1200" spc="-5" dirty="0">
                <a:latin typeface="Times New Roman"/>
                <a:cs typeface="Times New Roman"/>
              </a:rPr>
              <a:t>начальных</a:t>
            </a:r>
            <a:endParaRPr sz="1200">
              <a:latin typeface="Times New Roman"/>
              <a:cs typeface="Times New Roman"/>
            </a:endParaRPr>
          </a:p>
        </p:txBody>
      </p:sp>
      <p:sp>
        <p:nvSpPr>
          <p:cNvPr id="7" name="object 7"/>
          <p:cNvSpPr txBox="1"/>
          <p:nvPr/>
        </p:nvSpPr>
        <p:spPr>
          <a:xfrm>
            <a:off x="1069339" y="8912869"/>
            <a:ext cx="5959475" cy="909319"/>
          </a:xfrm>
          <a:prstGeom prst="rect">
            <a:avLst/>
          </a:prstGeom>
        </p:spPr>
        <p:txBody>
          <a:bodyPr vert="horz" wrap="square" lIns="0" tIns="24765" rIns="0" bIns="0" rtlCol="0">
            <a:spAutoFit/>
          </a:bodyPr>
          <a:lstStyle/>
          <a:p>
            <a:pPr marL="12700" marR="5080" algn="just">
              <a:lnSpc>
                <a:spcPts val="1380"/>
              </a:lnSpc>
              <a:spcBef>
                <a:spcPts val="195"/>
              </a:spcBef>
            </a:pPr>
            <a:r>
              <a:rPr sz="1200" spc="-5" dirty="0">
                <a:latin typeface="Times New Roman"/>
                <a:cs typeface="Times New Roman"/>
              </a:rPr>
              <a:t>изменений, отсутствие прямых связей между соматоневрологическими </a:t>
            </a:r>
            <a:r>
              <a:rPr sz="1200" dirty="0">
                <a:latin typeface="Times New Roman"/>
                <a:cs typeface="Times New Roman"/>
              </a:rPr>
              <a:t>и </a:t>
            </a:r>
            <a:r>
              <a:rPr sz="1200" spc="-5" dirty="0">
                <a:latin typeface="Times New Roman"/>
                <a:cs typeface="Times New Roman"/>
              </a:rPr>
              <a:t>психическими  проявлениями атеросклероза затрудняют их раннюю диагностику. Однако малозаметные  признаки болезни нередко существуют, но просматриваются, так как они не сказываются  на адаптации больного. </a:t>
            </a:r>
            <a:r>
              <a:rPr sz="1200" dirty="0">
                <a:latin typeface="Times New Roman"/>
                <a:cs typeface="Times New Roman"/>
              </a:rPr>
              <a:t>Он </a:t>
            </a:r>
            <a:r>
              <a:rPr sz="1200" spc="-5" dirty="0">
                <a:latin typeface="Times New Roman"/>
                <a:cs typeface="Times New Roman"/>
              </a:rPr>
              <a:t>их игнорирует или объясняет их появление (иногда </a:t>
            </a:r>
            <a:r>
              <a:rPr sz="1200" dirty="0">
                <a:latin typeface="Times New Roman"/>
                <a:cs typeface="Times New Roman"/>
              </a:rPr>
              <a:t>и </a:t>
            </a:r>
            <a:r>
              <a:rPr sz="1200" spc="-5" dirty="0">
                <a:latin typeface="Times New Roman"/>
                <a:cs typeface="Times New Roman"/>
              </a:rPr>
              <a:t>врачи)  случайными обстоятельствами,</a:t>
            </a:r>
            <a:r>
              <a:rPr sz="1200" spc="20" dirty="0">
                <a:latin typeface="Times New Roman"/>
                <a:cs typeface="Times New Roman"/>
              </a:rPr>
              <a:t> </a:t>
            </a:r>
            <a:r>
              <a:rPr sz="1200" spc="-5" dirty="0">
                <a:latin typeface="Times New Roman"/>
                <a:cs typeface="Times New Roman"/>
              </a:rPr>
              <a:t>возрастом.</a:t>
            </a:r>
            <a:endParaRPr sz="1200">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67479" y="4944060"/>
            <a:ext cx="168910" cy="357505"/>
          </a:xfrm>
          <a:prstGeom prst="rect">
            <a:avLst/>
          </a:prstGeom>
        </p:spPr>
        <p:txBody>
          <a:bodyPr vert="horz" wrap="square" lIns="0" tIns="0" rIns="0" bIns="0" rtlCol="0">
            <a:spAutoFit/>
          </a:bodyPr>
          <a:lstStyle/>
          <a:p>
            <a:pPr>
              <a:lnSpc>
                <a:spcPts val="2760"/>
              </a:lnSpc>
            </a:pPr>
            <a:r>
              <a:rPr sz="2400" dirty="0">
                <a:latin typeface="Cambria"/>
                <a:cs typeface="Cambria"/>
              </a:rPr>
              <a:t>4</a:t>
            </a:r>
            <a:endParaRPr sz="2400">
              <a:latin typeface="Cambria"/>
              <a:cs typeface="Cambria"/>
            </a:endParaRPr>
          </a:p>
        </p:txBody>
      </p:sp>
      <p:sp>
        <p:nvSpPr>
          <p:cNvPr id="3" name="object 3"/>
          <p:cNvSpPr/>
          <p:nvPr/>
        </p:nvSpPr>
        <p:spPr>
          <a:xfrm>
            <a:off x="1080135" y="2174884"/>
            <a:ext cx="5939790" cy="3106420"/>
          </a:xfrm>
          <a:custGeom>
            <a:avLst/>
            <a:gdLst/>
            <a:ahLst/>
            <a:cxnLst/>
            <a:rect l="l" t="t" r="r" b="b"/>
            <a:pathLst>
              <a:path w="5939790" h="3106420">
                <a:moveTo>
                  <a:pt x="5939790" y="0"/>
                </a:moveTo>
                <a:lnTo>
                  <a:pt x="0" y="0"/>
                </a:lnTo>
                <a:lnTo>
                  <a:pt x="0" y="3106420"/>
                </a:lnTo>
                <a:lnTo>
                  <a:pt x="5939790" y="3106420"/>
                </a:lnTo>
                <a:lnTo>
                  <a:pt x="5939790" y="0"/>
                </a:lnTo>
                <a:close/>
              </a:path>
            </a:pathLst>
          </a:custGeom>
          <a:solidFill>
            <a:srgbClr val="FFFFFF"/>
          </a:solidFill>
        </p:spPr>
        <p:txBody>
          <a:bodyPr wrap="square" lIns="0" tIns="0" rIns="0" bIns="0" rtlCol="0"/>
          <a:lstStyle/>
          <a:p>
            <a:endParaRPr/>
          </a:p>
        </p:txBody>
      </p:sp>
      <p:sp>
        <p:nvSpPr>
          <p:cNvPr id="4" name="object 4"/>
          <p:cNvSpPr/>
          <p:nvPr/>
        </p:nvSpPr>
        <p:spPr>
          <a:xfrm>
            <a:off x="1080135" y="5281304"/>
            <a:ext cx="5939790" cy="1529080"/>
          </a:xfrm>
          <a:custGeom>
            <a:avLst/>
            <a:gdLst/>
            <a:ahLst/>
            <a:cxnLst/>
            <a:rect l="l" t="t" r="r" b="b"/>
            <a:pathLst>
              <a:path w="5939790" h="1529079">
                <a:moveTo>
                  <a:pt x="5939790" y="0"/>
                </a:moveTo>
                <a:lnTo>
                  <a:pt x="0" y="0"/>
                </a:lnTo>
                <a:lnTo>
                  <a:pt x="0" y="1529079"/>
                </a:lnTo>
                <a:lnTo>
                  <a:pt x="5939790" y="1529079"/>
                </a:lnTo>
                <a:lnTo>
                  <a:pt x="5939790" y="0"/>
                </a:lnTo>
                <a:close/>
              </a:path>
            </a:pathLst>
          </a:custGeom>
          <a:solidFill>
            <a:srgbClr val="FFFFFF"/>
          </a:solidFill>
        </p:spPr>
        <p:txBody>
          <a:bodyPr wrap="square" lIns="0" tIns="0" rIns="0" bIns="0" rtlCol="0"/>
          <a:lstStyle/>
          <a:p>
            <a:endParaRPr/>
          </a:p>
        </p:txBody>
      </p:sp>
      <p:sp>
        <p:nvSpPr>
          <p:cNvPr id="5" name="object 5"/>
          <p:cNvSpPr txBox="1"/>
          <p:nvPr/>
        </p:nvSpPr>
        <p:spPr>
          <a:xfrm>
            <a:off x="1069339" y="415299"/>
            <a:ext cx="5965190" cy="9560560"/>
          </a:xfrm>
          <a:prstGeom prst="rect">
            <a:avLst/>
          </a:prstGeom>
        </p:spPr>
        <p:txBody>
          <a:bodyPr vert="horz" wrap="square" lIns="0" tIns="12700" rIns="0" bIns="0" rtlCol="0">
            <a:spAutoFit/>
          </a:bodyPr>
          <a:lstStyle/>
          <a:p>
            <a:pPr marL="12700">
              <a:lnSpc>
                <a:spcPct val="100000"/>
              </a:lnSpc>
              <a:spcBef>
                <a:spcPts val="100"/>
              </a:spcBef>
            </a:pPr>
            <a:r>
              <a:rPr sz="1100" dirty="0">
                <a:latin typeface="Calibri"/>
                <a:cs typeface="Calibri"/>
              </a:rPr>
              <a:t>4</a:t>
            </a:r>
            <a:endParaRPr sz="1100">
              <a:latin typeface="Calibri"/>
              <a:cs typeface="Calibri"/>
            </a:endParaRPr>
          </a:p>
          <a:p>
            <a:pPr>
              <a:lnSpc>
                <a:spcPct val="100000"/>
              </a:lnSpc>
              <a:spcBef>
                <a:spcPts val="10"/>
              </a:spcBef>
            </a:pPr>
            <a:endParaRPr sz="1150">
              <a:latin typeface="Calibri"/>
              <a:cs typeface="Calibri"/>
            </a:endParaRPr>
          </a:p>
          <a:p>
            <a:pPr marL="12700" marR="8255" indent="449580" algn="just">
              <a:lnSpc>
                <a:spcPts val="1380"/>
              </a:lnSpc>
            </a:pPr>
            <a:r>
              <a:rPr sz="1200" spc="-5" dirty="0">
                <a:latin typeface="Times New Roman"/>
                <a:cs typeface="Times New Roman"/>
              </a:rPr>
              <a:t>Выделение группы геронтопсихиатрического риска обеспечило бы успех ранней  диагностики. Болезнь диагностируют при более тщательном расспросе </a:t>
            </a:r>
            <a:r>
              <a:rPr sz="1200" dirty="0">
                <a:latin typeface="Times New Roman"/>
                <a:cs typeface="Times New Roman"/>
              </a:rPr>
              <a:t>и </a:t>
            </a:r>
            <a:r>
              <a:rPr sz="1200" spc="-5" dirty="0">
                <a:latin typeface="Times New Roman"/>
                <a:cs typeface="Times New Roman"/>
              </a:rPr>
              <a:t>обследовании  больного, обнаруживая такие, например, симптомы, как легкие преходящие расстройства:  головокружение, онемение конечностей, «летающие мушки» перед глазами,  намечающиеся неврологические микросимптомы. Объективные данные </a:t>
            </a:r>
            <a:r>
              <a:rPr sz="1200" dirty="0">
                <a:latin typeface="Times New Roman"/>
                <a:cs typeface="Times New Roman"/>
              </a:rPr>
              <a:t>и </a:t>
            </a:r>
            <a:r>
              <a:rPr sz="1200" spc="-5" dirty="0">
                <a:latin typeface="Times New Roman"/>
                <a:cs typeface="Times New Roman"/>
              </a:rPr>
              <a:t>прицельное  обследование </a:t>
            </a:r>
            <a:r>
              <a:rPr sz="1200" dirty="0">
                <a:latin typeface="Times New Roman"/>
                <a:cs typeface="Times New Roman"/>
              </a:rPr>
              <a:t>с </a:t>
            </a:r>
            <a:r>
              <a:rPr sz="1200" spc="-5" dirty="0">
                <a:latin typeface="Times New Roman"/>
                <a:cs typeface="Times New Roman"/>
              </a:rPr>
              <a:t>помощью простых проб памяти; внимания, сообразительности  показывают, что адаптация достигается путем опыта, привычных, отработанных приемов  работы </a:t>
            </a:r>
            <a:r>
              <a:rPr sz="1200" dirty="0">
                <a:latin typeface="Times New Roman"/>
                <a:cs typeface="Times New Roman"/>
              </a:rPr>
              <a:t>и</a:t>
            </a:r>
            <a:r>
              <a:rPr sz="1200" spc="-5" dirty="0">
                <a:latin typeface="Times New Roman"/>
                <a:cs typeface="Times New Roman"/>
              </a:rPr>
              <a:t> общения.</a:t>
            </a:r>
            <a:endParaRPr sz="1200">
              <a:latin typeface="Times New Roman"/>
              <a:cs typeface="Times New Roman"/>
            </a:endParaRPr>
          </a:p>
          <a:p>
            <a:pPr marL="12700" marR="5080" indent="449580" algn="just">
              <a:lnSpc>
                <a:spcPts val="1380"/>
              </a:lnSpc>
              <a:spcBef>
                <a:spcPts val="1000"/>
              </a:spcBef>
            </a:pPr>
            <a:r>
              <a:rPr sz="1200" spc="-5" dirty="0">
                <a:latin typeface="Times New Roman"/>
                <a:cs typeface="Times New Roman"/>
              </a:rPr>
              <a:t>Наиболее частыми </a:t>
            </a:r>
            <a:r>
              <a:rPr sz="1200" i="1" spc="-5" dirty="0">
                <a:latin typeface="Times New Roman"/>
                <a:cs typeface="Times New Roman"/>
              </a:rPr>
              <a:t>ранними признаками атеросклероза </a:t>
            </a:r>
            <a:r>
              <a:rPr sz="1200" spc="-5" dirty="0">
                <a:latin typeface="Times New Roman"/>
                <a:cs typeface="Times New Roman"/>
              </a:rPr>
              <a:t>(начальных </a:t>
            </a:r>
            <a:r>
              <a:rPr sz="1200" dirty="0">
                <a:latin typeface="Times New Roman"/>
                <a:cs typeface="Times New Roman"/>
              </a:rPr>
              <a:t>и </a:t>
            </a:r>
            <a:r>
              <a:rPr sz="1200" spc="-5" dirty="0">
                <a:latin typeface="Times New Roman"/>
                <a:cs typeface="Times New Roman"/>
              </a:rPr>
              <a:t>легких его  форм) являются астенический синдром, церебрастения, </a:t>
            </a:r>
            <a:r>
              <a:rPr sz="1200" dirty="0">
                <a:latin typeface="Times New Roman"/>
                <a:cs typeface="Times New Roman"/>
              </a:rPr>
              <a:t>астенический </a:t>
            </a:r>
            <a:r>
              <a:rPr sz="1200" spc="-5" dirty="0">
                <a:latin typeface="Times New Roman"/>
                <a:cs typeface="Times New Roman"/>
              </a:rPr>
              <a:t>вариант  органического психосиндрома. Специфичность ему придают слабо выраженные </a:t>
            </a:r>
            <a:r>
              <a:rPr sz="1200" dirty="0">
                <a:latin typeface="Times New Roman"/>
                <a:cs typeface="Times New Roman"/>
              </a:rPr>
              <a:t>и </a:t>
            </a:r>
            <a:r>
              <a:rPr sz="1200" spc="-5" dirty="0">
                <a:latin typeface="Times New Roman"/>
                <a:cs typeface="Times New Roman"/>
              </a:rPr>
              <a:t>не  очень устойчивые органические изменения, которые </a:t>
            </a:r>
            <a:r>
              <a:rPr sz="1200" dirty="0">
                <a:latin typeface="Times New Roman"/>
                <a:cs typeface="Times New Roman"/>
              </a:rPr>
              <a:t>в </a:t>
            </a:r>
            <a:r>
              <a:rPr sz="1200" spc="-5" dirty="0">
                <a:latin typeface="Times New Roman"/>
                <a:cs typeface="Times New Roman"/>
              </a:rPr>
              <a:t>«развернутом» виде характерны  для деменции при атеросклерозе. Неравномерность </a:t>
            </a:r>
            <a:r>
              <a:rPr sz="1200" dirty="0">
                <a:latin typeface="Times New Roman"/>
                <a:cs typeface="Times New Roman"/>
              </a:rPr>
              <a:t>в </a:t>
            </a:r>
            <a:r>
              <a:rPr sz="1200" spc="-5" dirty="0">
                <a:latin typeface="Times New Roman"/>
                <a:cs typeface="Times New Roman"/>
              </a:rPr>
              <a:t>проявлениях утомляемости, ее  зависимость </a:t>
            </a:r>
            <a:r>
              <a:rPr sz="1200" dirty="0">
                <a:latin typeface="Times New Roman"/>
                <a:cs typeface="Times New Roman"/>
              </a:rPr>
              <a:t>от </a:t>
            </a:r>
            <a:r>
              <a:rPr sz="1200" spc="-5" dirty="0">
                <a:latin typeface="Times New Roman"/>
                <a:cs typeface="Times New Roman"/>
              </a:rPr>
              <a:t>заинтересованности </a:t>
            </a:r>
            <a:r>
              <a:rPr sz="1200" dirty="0">
                <a:latin typeface="Times New Roman"/>
                <a:cs typeface="Times New Roman"/>
              </a:rPr>
              <a:t>в </a:t>
            </a:r>
            <a:r>
              <a:rPr sz="1200" spc="-5" dirty="0">
                <a:latin typeface="Times New Roman"/>
                <a:cs typeface="Times New Roman"/>
              </a:rPr>
              <a:t>работе, предшествующего отдыха выражены  меньше, чем при астеническом неврозе; утомление отмечается </a:t>
            </a:r>
            <a:r>
              <a:rPr sz="1200" dirty="0">
                <a:latin typeface="Times New Roman"/>
                <a:cs typeface="Times New Roman"/>
              </a:rPr>
              <a:t>и во </a:t>
            </a:r>
            <a:r>
              <a:rPr sz="1200" spc="-5" dirty="0">
                <a:latin typeface="Times New Roman"/>
                <a:cs typeface="Times New Roman"/>
              </a:rPr>
              <a:t>время работы,  которую выполняют </a:t>
            </a:r>
            <a:r>
              <a:rPr sz="1200" dirty="0">
                <a:latin typeface="Times New Roman"/>
                <a:cs typeface="Times New Roman"/>
              </a:rPr>
              <a:t>с </a:t>
            </a:r>
            <a:r>
              <a:rPr sz="1200" spc="-5" dirty="0">
                <a:latin typeface="Times New Roman"/>
                <a:cs typeface="Times New Roman"/>
              </a:rPr>
              <a:t>охотой, </a:t>
            </a:r>
            <a:r>
              <a:rPr sz="1200" dirty="0">
                <a:latin typeface="Times New Roman"/>
                <a:cs typeface="Times New Roman"/>
              </a:rPr>
              <a:t>и </a:t>
            </a:r>
            <a:r>
              <a:rPr sz="1200" spc="-5" dirty="0">
                <a:latin typeface="Times New Roman"/>
                <a:cs typeface="Times New Roman"/>
              </a:rPr>
              <a:t>после отдыха. </a:t>
            </a:r>
            <a:r>
              <a:rPr sz="1200" dirty="0">
                <a:latin typeface="Times New Roman"/>
                <a:cs typeface="Times New Roman"/>
              </a:rPr>
              <a:t>У </a:t>
            </a:r>
            <a:r>
              <a:rPr sz="1200" spc="-5" dirty="0">
                <a:latin typeface="Times New Roman"/>
                <a:cs typeface="Times New Roman"/>
              </a:rPr>
              <a:t>многих больных наблюдается </a:t>
            </a:r>
            <a:r>
              <a:rPr sz="1200" spc="5" dirty="0">
                <a:latin typeface="Times New Roman"/>
                <a:cs typeface="Times New Roman"/>
              </a:rPr>
              <a:t>снижение </a:t>
            </a:r>
            <a:r>
              <a:rPr sz="1200" spc="310" dirty="0">
                <a:latin typeface="Times New Roman"/>
                <a:cs typeface="Times New Roman"/>
              </a:rPr>
              <a:t> </a:t>
            </a:r>
            <a:r>
              <a:rPr sz="1200" spc="-5" dirty="0">
                <a:latin typeface="Times New Roman"/>
                <a:cs typeface="Times New Roman"/>
              </a:rPr>
              <a:t>быстроты реакций, главным образом речевых («психическая тугоухость» Альцгеймера).  Повышенная раздражительность проявляется прежде всего </a:t>
            </a:r>
            <a:r>
              <a:rPr sz="1200" dirty="0">
                <a:latin typeface="Times New Roman"/>
                <a:cs typeface="Times New Roman"/>
              </a:rPr>
              <a:t>в </a:t>
            </a:r>
            <a:r>
              <a:rPr sz="1200" spc="-5" dirty="0">
                <a:latin typeface="Times New Roman"/>
                <a:cs typeface="Times New Roman"/>
              </a:rPr>
              <a:t>слабодушии (слезы при  впечатлениях, которые раньше не вызывали </a:t>
            </a:r>
            <a:r>
              <a:rPr sz="1200" dirty="0">
                <a:latin typeface="Times New Roman"/>
                <a:cs typeface="Times New Roman"/>
              </a:rPr>
              <a:t>заметной </a:t>
            </a:r>
            <a:r>
              <a:rPr sz="1200" spc="-5" dirty="0">
                <a:latin typeface="Times New Roman"/>
                <a:cs typeface="Times New Roman"/>
              </a:rPr>
              <a:t>реакции). Характерными следует  считать </a:t>
            </a:r>
            <a:r>
              <a:rPr sz="1200" dirty="0">
                <a:latin typeface="Times New Roman"/>
                <a:cs typeface="Times New Roman"/>
              </a:rPr>
              <a:t>и </a:t>
            </a:r>
            <a:r>
              <a:rPr sz="1200" spc="-5" dirty="0">
                <a:latin typeface="Times New Roman"/>
                <a:cs typeface="Times New Roman"/>
              </a:rPr>
              <a:t>неравномерность памяти, ослабление ее заметно колеблется </a:t>
            </a:r>
            <a:r>
              <a:rPr sz="1200" dirty="0">
                <a:latin typeface="Times New Roman"/>
                <a:cs typeface="Times New Roman"/>
              </a:rPr>
              <a:t>во </a:t>
            </a:r>
            <a:r>
              <a:rPr sz="1200" spc="-5" dirty="0">
                <a:latin typeface="Times New Roman"/>
                <a:cs typeface="Times New Roman"/>
              </a:rPr>
              <a:t>времени </a:t>
            </a:r>
            <a:r>
              <a:rPr sz="1200" dirty="0">
                <a:latin typeface="Times New Roman"/>
                <a:cs typeface="Times New Roman"/>
              </a:rPr>
              <a:t>— </a:t>
            </a:r>
            <a:r>
              <a:rPr sz="1200" spc="-5" dirty="0">
                <a:latin typeface="Times New Roman"/>
                <a:cs typeface="Times New Roman"/>
              </a:rPr>
              <a:t>не  воспроизводятся то близкие, то давние события. Заметна связь воспроизведения </a:t>
            </a:r>
            <a:r>
              <a:rPr sz="1200" dirty="0">
                <a:latin typeface="Times New Roman"/>
                <a:cs typeface="Times New Roman"/>
              </a:rPr>
              <a:t>с  </a:t>
            </a:r>
            <a:r>
              <a:rPr sz="1200" spc="-5" dirty="0">
                <a:latin typeface="Times New Roman"/>
                <a:cs typeface="Times New Roman"/>
              </a:rPr>
              <a:t>номинативной функцией речи: вспоминая сам или </a:t>
            </a:r>
            <a:r>
              <a:rPr sz="1200" dirty="0">
                <a:latin typeface="Times New Roman"/>
                <a:cs typeface="Times New Roman"/>
              </a:rPr>
              <a:t>с </a:t>
            </a:r>
            <a:r>
              <a:rPr sz="1200" spc="-5" dirty="0">
                <a:latin typeface="Times New Roman"/>
                <a:cs typeface="Times New Roman"/>
              </a:rPr>
              <a:t>помощью имен, названия мест,  больной воспроизводит </a:t>
            </a:r>
            <a:r>
              <a:rPr sz="1200" dirty="0">
                <a:latin typeface="Times New Roman"/>
                <a:cs typeface="Times New Roman"/>
              </a:rPr>
              <a:t>и </a:t>
            </a:r>
            <a:r>
              <a:rPr sz="1200" spc="-5" dirty="0">
                <a:latin typeface="Times New Roman"/>
                <a:cs typeface="Times New Roman"/>
              </a:rPr>
              <a:t>события. Истощаемость, колебания активности приводят  больного, интеллектуально еще достаточно сохранного, </a:t>
            </a:r>
            <a:r>
              <a:rPr sz="1200" dirty="0">
                <a:latin typeface="Times New Roman"/>
                <a:cs typeface="Times New Roman"/>
              </a:rPr>
              <a:t>к </a:t>
            </a:r>
            <a:r>
              <a:rPr sz="1200" spc="-5" dirty="0">
                <a:latin typeface="Times New Roman"/>
                <a:cs typeface="Times New Roman"/>
              </a:rPr>
              <a:t>некоторой </a:t>
            </a:r>
            <a:r>
              <a:rPr sz="1200" dirty="0">
                <a:latin typeface="Times New Roman"/>
                <a:cs typeface="Times New Roman"/>
              </a:rPr>
              <a:t>непосле-  </a:t>
            </a:r>
            <a:r>
              <a:rPr sz="1200" spc="-5" dirty="0">
                <a:latin typeface="Times New Roman"/>
                <a:cs typeface="Times New Roman"/>
              </a:rPr>
              <a:t>довательности суждений, ослаблению направленности</a:t>
            </a:r>
            <a:r>
              <a:rPr sz="1200" spc="50" dirty="0">
                <a:latin typeface="Times New Roman"/>
                <a:cs typeface="Times New Roman"/>
              </a:rPr>
              <a:t> </a:t>
            </a:r>
            <a:r>
              <a:rPr sz="1200" spc="-5" dirty="0">
                <a:latin typeface="Times New Roman"/>
                <a:cs typeface="Times New Roman"/>
              </a:rPr>
              <a:t>ассоциаций.</a:t>
            </a:r>
            <a:endParaRPr sz="1200">
              <a:latin typeface="Times New Roman"/>
              <a:cs typeface="Times New Roman"/>
            </a:endParaRPr>
          </a:p>
          <a:p>
            <a:pPr marL="12700" marR="5715" indent="449580" algn="just">
              <a:lnSpc>
                <a:spcPts val="1380"/>
              </a:lnSpc>
              <a:spcBef>
                <a:spcPts val="1000"/>
              </a:spcBef>
            </a:pPr>
            <a:r>
              <a:rPr sz="1200" dirty="0">
                <a:latin typeface="Times New Roman"/>
                <a:cs typeface="Times New Roman"/>
              </a:rPr>
              <a:t>При </a:t>
            </a:r>
            <a:r>
              <a:rPr sz="1200" spc="-5" dirty="0">
                <a:latin typeface="Times New Roman"/>
                <a:cs typeface="Times New Roman"/>
              </a:rPr>
              <a:t>атеросклерозе </a:t>
            </a:r>
            <a:r>
              <a:rPr sz="1200" dirty="0">
                <a:latin typeface="Times New Roman"/>
                <a:cs typeface="Times New Roman"/>
              </a:rPr>
              <a:t>в </a:t>
            </a:r>
            <a:r>
              <a:rPr sz="1200" spc="-5" dirty="0">
                <a:latin typeface="Times New Roman"/>
                <a:cs typeface="Times New Roman"/>
              </a:rPr>
              <a:t>стадии, когда грубой деменции еще нет, ряд авторов отмечали  общие изменения психики: утрату пластичности, консерватизм. Признавая частоту  явлений психической ригидности, Э. Я. Штернберг </a:t>
            </a:r>
            <a:r>
              <a:rPr sz="1200" dirty="0">
                <a:latin typeface="Times New Roman"/>
                <a:cs typeface="Times New Roman"/>
              </a:rPr>
              <a:t>(1977), </a:t>
            </a:r>
            <a:r>
              <a:rPr sz="1200" spc="-5" dirty="0">
                <a:latin typeface="Times New Roman"/>
                <a:cs typeface="Times New Roman"/>
              </a:rPr>
              <a:t>возражал против их  абсолютизации, указывал на вероятную связь их </a:t>
            </a:r>
            <a:r>
              <a:rPr sz="1200" dirty="0">
                <a:latin typeface="Times New Roman"/>
                <a:cs typeface="Times New Roman"/>
              </a:rPr>
              <a:t>с заострением </a:t>
            </a:r>
            <a:r>
              <a:rPr sz="1200" spc="-5" dirty="0">
                <a:latin typeface="Times New Roman"/>
                <a:cs typeface="Times New Roman"/>
              </a:rPr>
              <a:t>индивидуальных  особенностей личности, старческими изменениями. Они естественны при астении </a:t>
            </a:r>
            <a:r>
              <a:rPr sz="1200" dirty="0">
                <a:latin typeface="Times New Roman"/>
                <a:cs typeface="Times New Roman"/>
              </a:rPr>
              <a:t>с  </a:t>
            </a:r>
            <a:r>
              <a:rPr sz="1200" spc="-5" dirty="0">
                <a:latin typeface="Times New Roman"/>
                <a:cs typeface="Times New Roman"/>
              </a:rPr>
              <a:t>невозможностью использовать свойственные молодым более совершенные пути  адаптации. Изменившиеся </a:t>
            </a:r>
            <a:r>
              <a:rPr sz="1200" dirty="0">
                <a:latin typeface="Times New Roman"/>
                <a:cs typeface="Times New Roman"/>
              </a:rPr>
              <a:t>к </a:t>
            </a:r>
            <a:r>
              <a:rPr sz="1200" spc="-5" dirty="0">
                <a:latin typeface="Times New Roman"/>
                <a:cs typeface="Times New Roman"/>
              </a:rPr>
              <a:t>старости условия жизни определяют такие черты, как  педантичность, консерватизм, ограничение интересов </a:t>
            </a:r>
            <a:r>
              <a:rPr sz="1200" dirty="0">
                <a:latin typeface="Times New Roman"/>
                <a:cs typeface="Times New Roman"/>
              </a:rPr>
              <a:t>и</a:t>
            </a:r>
            <a:r>
              <a:rPr sz="1200" spc="65" dirty="0">
                <a:latin typeface="Times New Roman"/>
                <a:cs typeface="Times New Roman"/>
              </a:rPr>
              <a:t> </a:t>
            </a:r>
            <a:r>
              <a:rPr sz="1200" spc="-5" dirty="0">
                <a:latin typeface="Times New Roman"/>
                <a:cs typeface="Times New Roman"/>
              </a:rPr>
              <a:t>стремлений.</a:t>
            </a:r>
            <a:endParaRPr sz="1200">
              <a:latin typeface="Times New Roman"/>
              <a:cs typeface="Times New Roman"/>
            </a:endParaRPr>
          </a:p>
          <a:p>
            <a:pPr marL="12700" marR="6985" indent="449580" algn="just">
              <a:lnSpc>
                <a:spcPts val="1380"/>
              </a:lnSpc>
            </a:pPr>
            <a:r>
              <a:rPr sz="1200" i="1" spc="-5" dirty="0">
                <a:latin typeface="Times New Roman"/>
                <a:cs typeface="Times New Roman"/>
              </a:rPr>
              <a:t>Астенодепрессивный вариант </a:t>
            </a:r>
            <a:r>
              <a:rPr sz="1200" spc="-5" dirty="0">
                <a:latin typeface="Times New Roman"/>
                <a:cs typeface="Times New Roman"/>
              </a:rPr>
              <a:t>начала развития атеросклеротической  церебрастении характеризуется появлением непсихотической депрессии на астеническом  фоне </a:t>
            </a:r>
            <a:r>
              <a:rPr sz="1200" dirty="0">
                <a:latin typeface="Times New Roman"/>
                <a:cs typeface="Times New Roman"/>
              </a:rPr>
              <a:t>с </a:t>
            </a:r>
            <a:r>
              <a:rPr sz="1200" spc="-5" dirty="0">
                <a:latin typeface="Times New Roman"/>
                <a:cs typeface="Times New Roman"/>
              </a:rPr>
              <a:t>ограничением контактов, слезливостью, сожалением </a:t>
            </a:r>
            <a:r>
              <a:rPr sz="1200" dirty="0">
                <a:latin typeface="Times New Roman"/>
                <a:cs typeface="Times New Roman"/>
              </a:rPr>
              <a:t>о </a:t>
            </a:r>
            <a:r>
              <a:rPr sz="1200" spc="-5" dirty="0">
                <a:latin typeface="Times New Roman"/>
                <a:cs typeface="Times New Roman"/>
              </a:rPr>
              <a:t>том, что жизнь прошла. </a:t>
            </a:r>
            <a:r>
              <a:rPr sz="1200" dirty="0">
                <a:latin typeface="Times New Roman"/>
                <a:cs typeface="Times New Roman"/>
              </a:rPr>
              <a:t>В  </a:t>
            </a:r>
            <a:r>
              <a:rPr sz="1200" spc="-5" dirty="0">
                <a:latin typeface="Times New Roman"/>
                <a:cs typeface="Times New Roman"/>
              </a:rPr>
              <a:t>происхождении непсихотической депрессии имеют значение тенденция </a:t>
            </a:r>
            <a:r>
              <a:rPr sz="1200" dirty="0">
                <a:latin typeface="Times New Roman"/>
                <a:cs typeface="Times New Roman"/>
              </a:rPr>
              <a:t>к </a:t>
            </a:r>
            <a:r>
              <a:rPr sz="1200" spc="-5" dirty="0">
                <a:latin typeface="Times New Roman"/>
                <a:cs typeface="Times New Roman"/>
              </a:rPr>
              <a:t>депрессивному  сдвигу настроения </a:t>
            </a:r>
            <a:r>
              <a:rPr sz="1200" dirty="0">
                <a:latin typeface="Times New Roman"/>
                <a:cs typeface="Times New Roman"/>
              </a:rPr>
              <a:t>у </a:t>
            </a:r>
            <a:r>
              <a:rPr sz="1200" spc="-5" dirty="0">
                <a:latin typeface="Times New Roman"/>
                <a:cs typeface="Times New Roman"/>
              </a:rPr>
              <a:t>лиц пожилого возраста вообще; склонность </a:t>
            </a:r>
            <a:r>
              <a:rPr sz="1200" dirty="0">
                <a:latin typeface="Times New Roman"/>
                <a:cs typeface="Times New Roman"/>
              </a:rPr>
              <a:t>к </a:t>
            </a:r>
            <a:r>
              <a:rPr sz="1200" spc="-5" dirty="0">
                <a:latin typeface="Times New Roman"/>
                <a:cs typeface="Times New Roman"/>
              </a:rPr>
              <a:t>депрессивным  реакциям на болезни </a:t>
            </a:r>
            <a:r>
              <a:rPr sz="1200" dirty="0">
                <a:latin typeface="Times New Roman"/>
                <a:cs typeface="Times New Roman"/>
              </a:rPr>
              <a:t>и </a:t>
            </a:r>
            <a:r>
              <a:rPr sz="1200" spc="-5" dirty="0">
                <a:latin typeface="Times New Roman"/>
                <a:cs typeface="Times New Roman"/>
              </a:rPr>
              <a:t>невзгоды; переживания, обусловленные инвалидностью (параличи,  нарушения речи </a:t>
            </a:r>
            <a:r>
              <a:rPr sz="1200" dirty="0">
                <a:latin typeface="Times New Roman"/>
                <a:cs typeface="Times New Roman"/>
              </a:rPr>
              <a:t>и </a:t>
            </a:r>
            <a:r>
              <a:rPr sz="1200" spc="-5" dirty="0">
                <a:latin typeface="Times New Roman"/>
                <a:cs typeface="Times New Roman"/>
              </a:rPr>
              <a:t>др.). Дисфорический вариант атеросклеротической церебрастении </a:t>
            </a:r>
            <a:r>
              <a:rPr sz="1200" dirty="0">
                <a:latin typeface="Times New Roman"/>
                <a:cs typeface="Times New Roman"/>
              </a:rPr>
              <a:t>с  </a:t>
            </a:r>
            <a:r>
              <a:rPr sz="1200" spc="-5" dirty="0">
                <a:latin typeface="Times New Roman"/>
                <a:cs typeface="Times New Roman"/>
              </a:rPr>
              <a:t>преобладанием </a:t>
            </a:r>
            <a:r>
              <a:rPr sz="1200" dirty="0">
                <a:latin typeface="Times New Roman"/>
                <a:cs typeface="Times New Roman"/>
              </a:rPr>
              <a:t>в </a:t>
            </a:r>
            <a:r>
              <a:rPr sz="1200" spc="-5" dirty="0">
                <a:latin typeface="Times New Roman"/>
                <a:cs typeface="Times New Roman"/>
              </a:rPr>
              <a:t>настроении угрюмого недовольства может быть связан </a:t>
            </a:r>
            <a:r>
              <a:rPr sz="1200" dirty="0">
                <a:latin typeface="Times New Roman"/>
                <a:cs typeface="Times New Roman"/>
              </a:rPr>
              <a:t>с  </a:t>
            </a:r>
            <a:r>
              <a:rPr sz="1200" spc="-5" dirty="0">
                <a:latin typeface="Times New Roman"/>
                <a:cs typeface="Times New Roman"/>
              </a:rPr>
              <a:t>преморбидными особенностями личности; </a:t>
            </a:r>
            <a:r>
              <a:rPr sz="1200" dirty="0">
                <a:latin typeface="Times New Roman"/>
                <a:cs typeface="Times New Roman"/>
              </a:rPr>
              <a:t>в </a:t>
            </a:r>
            <a:r>
              <a:rPr sz="1200" spc="-5" dirty="0">
                <a:latin typeface="Times New Roman"/>
                <a:cs typeface="Times New Roman"/>
              </a:rPr>
              <a:t>некоторых случаях допустимы изменения  церебральных аппаратов аффективности. Ипохондрический </a:t>
            </a:r>
            <a:r>
              <a:rPr sz="1200" dirty="0">
                <a:latin typeface="Times New Roman"/>
                <a:cs typeface="Times New Roman"/>
              </a:rPr>
              <a:t>и </a:t>
            </a:r>
            <a:r>
              <a:rPr sz="1200" spc="-5" dirty="0">
                <a:latin typeface="Times New Roman"/>
                <a:cs typeface="Times New Roman"/>
              </a:rPr>
              <a:t>фобический (инфаркто- или  инсультофобия) варианты возникают обычно </a:t>
            </a:r>
            <a:r>
              <a:rPr sz="1200" dirty="0">
                <a:latin typeface="Times New Roman"/>
                <a:cs typeface="Times New Roman"/>
              </a:rPr>
              <a:t>у </a:t>
            </a:r>
            <a:r>
              <a:rPr sz="1200" spc="-5" dirty="0">
                <a:latin typeface="Times New Roman"/>
                <a:cs typeface="Times New Roman"/>
              </a:rPr>
              <a:t>людей тревожно-мнительных.  Диагностика вариантов церебрастении, характерологических обострений </a:t>
            </a:r>
            <a:r>
              <a:rPr sz="1200" dirty="0">
                <a:latin typeface="Times New Roman"/>
                <a:cs typeface="Times New Roman"/>
              </a:rPr>
              <a:t>и  </a:t>
            </a:r>
            <a:r>
              <a:rPr sz="1200" spc="-5" dirty="0">
                <a:latin typeface="Times New Roman"/>
                <a:cs typeface="Times New Roman"/>
              </a:rPr>
              <a:t>декомпенсаций, учет невротических </a:t>
            </a:r>
            <a:r>
              <a:rPr sz="1200" dirty="0">
                <a:latin typeface="Times New Roman"/>
                <a:cs typeface="Times New Roman"/>
              </a:rPr>
              <a:t>и </a:t>
            </a:r>
            <a:r>
              <a:rPr sz="1200" spc="-5" dirty="0">
                <a:latin typeface="Times New Roman"/>
                <a:cs typeface="Times New Roman"/>
              </a:rPr>
              <a:t>характерогенных механизмов </a:t>
            </a:r>
            <a:r>
              <a:rPr sz="1200" dirty="0">
                <a:latin typeface="Times New Roman"/>
                <a:cs typeface="Times New Roman"/>
              </a:rPr>
              <a:t>— </a:t>
            </a:r>
            <a:r>
              <a:rPr sz="1200" spc="-5" dirty="0">
                <a:latin typeface="Times New Roman"/>
                <a:cs typeface="Times New Roman"/>
              </a:rPr>
              <a:t>важнейшие  условия для психотерапии </a:t>
            </a:r>
            <a:r>
              <a:rPr sz="1200" dirty="0">
                <a:latin typeface="Times New Roman"/>
                <a:cs typeface="Times New Roman"/>
              </a:rPr>
              <a:t>и </a:t>
            </a:r>
            <a:r>
              <a:rPr sz="1200" spc="-5" dirty="0">
                <a:latin typeface="Times New Roman"/>
                <a:cs typeface="Times New Roman"/>
              </a:rPr>
              <a:t>реабилитации</a:t>
            </a:r>
            <a:r>
              <a:rPr sz="1200" spc="20" dirty="0">
                <a:latin typeface="Times New Roman"/>
                <a:cs typeface="Times New Roman"/>
              </a:rPr>
              <a:t> </a:t>
            </a:r>
            <a:r>
              <a:rPr sz="1200" spc="-5" dirty="0">
                <a:latin typeface="Times New Roman"/>
                <a:cs typeface="Times New Roman"/>
              </a:rPr>
              <a:t>больных.</a:t>
            </a:r>
            <a:endParaRPr sz="1200">
              <a:latin typeface="Times New Roman"/>
              <a:cs typeface="Times New Roman"/>
            </a:endParaRPr>
          </a:p>
          <a:p>
            <a:pPr marL="12700" marR="12700" indent="449580" algn="just">
              <a:lnSpc>
                <a:spcPts val="1380"/>
              </a:lnSpc>
            </a:pPr>
            <a:r>
              <a:rPr sz="1200" spc="-5" dirty="0">
                <a:latin typeface="Times New Roman"/>
                <a:cs typeface="Times New Roman"/>
              </a:rPr>
              <a:t>Основная причина развития </a:t>
            </a:r>
            <a:r>
              <a:rPr sz="1200" i="1" spc="-5" dirty="0">
                <a:latin typeface="Times New Roman"/>
                <a:cs typeface="Times New Roman"/>
              </a:rPr>
              <a:t>атеросклеротической церебрастении </a:t>
            </a:r>
            <a:r>
              <a:rPr sz="1200" dirty="0">
                <a:latin typeface="Times New Roman"/>
                <a:cs typeface="Times New Roman"/>
              </a:rPr>
              <a:t>— </a:t>
            </a:r>
            <a:r>
              <a:rPr sz="1200" spc="-5" dirty="0">
                <a:latin typeface="Times New Roman"/>
                <a:cs typeface="Times New Roman"/>
              </a:rPr>
              <a:t>начальная  неполноценность кровоснабжения мозга. </a:t>
            </a:r>
            <a:r>
              <a:rPr sz="1200" dirty="0">
                <a:latin typeface="Times New Roman"/>
                <a:cs typeface="Times New Roman"/>
              </a:rPr>
              <a:t>При </a:t>
            </a:r>
            <a:r>
              <a:rPr sz="1200" spc="-5" dirty="0">
                <a:latin typeface="Times New Roman"/>
                <a:cs typeface="Times New Roman"/>
              </a:rPr>
              <a:t>установлении диагноза принимают во  внимание обычные жалобы (на головную боль, </a:t>
            </a:r>
            <a:r>
              <a:rPr sz="1200" dirty="0">
                <a:latin typeface="Times New Roman"/>
                <a:cs typeface="Times New Roman"/>
              </a:rPr>
              <a:t>головокружение, </a:t>
            </a:r>
            <a:r>
              <a:rPr sz="1200" spc="-5" dirty="0">
                <a:latin typeface="Times New Roman"/>
                <a:cs typeface="Times New Roman"/>
              </a:rPr>
              <a:t>нарушение памяти </a:t>
            </a:r>
            <a:r>
              <a:rPr sz="1200" dirty="0">
                <a:latin typeface="Times New Roman"/>
                <a:cs typeface="Times New Roman"/>
              </a:rPr>
              <a:t>и </a:t>
            </a:r>
            <a:r>
              <a:rPr sz="1200" spc="-5" dirty="0">
                <a:latin typeface="Times New Roman"/>
                <a:cs typeface="Times New Roman"/>
              </a:rPr>
              <a:t>т.  д.) </a:t>
            </a:r>
            <a:r>
              <a:rPr sz="1200" dirty="0">
                <a:latin typeface="Times New Roman"/>
                <a:cs typeface="Times New Roman"/>
              </a:rPr>
              <a:t>и </a:t>
            </a:r>
            <a:r>
              <a:rPr sz="1200" spc="-5" dirty="0">
                <a:latin typeface="Times New Roman"/>
                <a:cs typeface="Times New Roman"/>
              </a:rPr>
              <a:t>изменения реоэнцефалограммы </a:t>
            </a:r>
            <a:r>
              <a:rPr sz="1200" dirty="0">
                <a:latin typeface="Times New Roman"/>
                <a:cs typeface="Times New Roman"/>
              </a:rPr>
              <a:t>с нагрузочными </a:t>
            </a:r>
            <a:r>
              <a:rPr sz="1200" spc="-5" dirty="0">
                <a:latin typeface="Times New Roman"/>
                <a:cs typeface="Times New Roman"/>
              </a:rPr>
              <a:t>пробами,</a:t>
            </a:r>
            <a:r>
              <a:rPr sz="1200" spc="225" dirty="0">
                <a:latin typeface="Times New Roman"/>
                <a:cs typeface="Times New Roman"/>
              </a:rPr>
              <a:t> </a:t>
            </a:r>
            <a:r>
              <a:rPr sz="1200" spc="-5" dirty="0">
                <a:latin typeface="Times New Roman"/>
                <a:cs typeface="Times New Roman"/>
              </a:rPr>
              <a:t>данные</a:t>
            </a:r>
            <a:endParaRPr sz="120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67479" y="4944060"/>
            <a:ext cx="168910" cy="357505"/>
          </a:xfrm>
          <a:prstGeom prst="rect">
            <a:avLst/>
          </a:prstGeom>
        </p:spPr>
        <p:txBody>
          <a:bodyPr vert="horz" wrap="square" lIns="0" tIns="0" rIns="0" bIns="0" rtlCol="0">
            <a:spAutoFit/>
          </a:bodyPr>
          <a:lstStyle/>
          <a:p>
            <a:pPr>
              <a:lnSpc>
                <a:spcPts val="2760"/>
              </a:lnSpc>
            </a:pPr>
            <a:r>
              <a:rPr sz="2400" dirty="0">
                <a:latin typeface="Cambria"/>
                <a:cs typeface="Cambria"/>
              </a:rPr>
              <a:t>5</a:t>
            </a:r>
            <a:endParaRPr sz="2400">
              <a:latin typeface="Cambria"/>
              <a:cs typeface="Cambria"/>
            </a:endParaRPr>
          </a:p>
        </p:txBody>
      </p:sp>
      <p:sp>
        <p:nvSpPr>
          <p:cNvPr id="3" name="object 3"/>
          <p:cNvSpPr/>
          <p:nvPr/>
        </p:nvSpPr>
        <p:spPr>
          <a:xfrm>
            <a:off x="1080135" y="3353444"/>
            <a:ext cx="5939790" cy="3106420"/>
          </a:xfrm>
          <a:custGeom>
            <a:avLst/>
            <a:gdLst/>
            <a:ahLst/>
            <a:cxnLst/>
            <a:rect l="l" t="t" r="r" b="b"/>
            <a:pathLst>
              <a:path w="5939790" h="3106420">
                <a:moveTo>
                  <a:pt x="5939790" y="0"/>
                </a:moveTo>
                <a:lnTo>
                  <a:pt x="0" y="0"/>
                </a:lnTo>
                <a:lnTo>
                  <a:pt x="0" y="3106420"/>
                </a:lnTo>
                <a:lnTo>
                  <a:pt x="5939790" y="3106420"/>
                </a:lnTo>
                <a:lnTo>
                  <a:pt x="5939790" y="0"/>
                </a:lnTo>
                <a:close/>
              </a:path>
            </a:pathLst>
          </a:custGeom>
          <a:solidFill>
            <a:srgbClr val="FFFFFF"/>
          </a:solidFill>
        </p:spPr>
        <p:txBody>
          <a:bodyPr wrap="square" lIns="0" tIns="0" rIns="0" bIns="0" rtlCol="0"/>
          <a:lstStyle/>
          <a:p>
            <a:endParaRPr/>
          </a:p>
        </p:txBody>
      </p:sp>
      <p:sp>
        <p:nvSpPr>
          <p:cNvPr id="4" name="object 4"/>
          <p:cNvSpPr txBox="1"/>
          <p:nvPr/>
        </p:nvSpPr>
        <p:spPr>
          <a:xfrm>
            <a:off x="1069339" y="415299"/>
            <a:ext cx="5965190" cy="9422130"/>
          </a:xfrm>
          <a:prstGeom prst="rect">
            <a:avLst/>
          </a:prstGeom>
        </p:spPr>
        <p:txBody>
          <a:bodyPr vert="horz" wrap="square" lIns="0" tIns="12700" rIns="0" bIns="0" rtlCol="0">
            <a:spAutoFit/>
          </a:bodyPr>
          <a:lstStyle/>
          <a:p>
            <a:pPr marL="12700">
              <a:lnSpc>
                <a:spcPct val="100000"/>
              </a:lnSpc>
              <a:spcBef>
                <a:spcPts val="100"/>
              </a:spcBef>
            </a:pPr>
            <a:r>
              <a:rPr sz="1100" dirty="0">
                <a:latin typeface="Calibri"/>
                <a:cs typeface="Calibri"/>
              </a:rPr>
              <a:t>5</a:t>
            </a:r>
            <a:endParaRPr sz="1100">
              <a:latin typeface="Calibri"/>
              <a:cs typeface="Calibri"/>
            </a:endParaRPr>
          </a:p>
          <a:p>
            <a:pPr>
              <a:lnSpc>
                <a:spcPct val="100000"/>
              </a:lnSpc>
              <a:spcBef>
                <a:spcPts val="10"/>
              </a:spcBef>
            </a:pPr>
            <a:endParaRPr sz="1150">
              <a:latin typeface="Calibri"/>
              <a:cs typeface="Calibri"/>
            </a:endParaRPr>
          </a:p>
          <a:p>
            <a:pPr marL="12700" marR="9525" algn="just">
              <a:lnSpc>
                <a:spcPts val="1380"/>
              </a:lnSpc>
            </a:pPr>
            <a:r>
              <a:rPr sz="1200" spc="-5" dirty="0">
                <a:latin typeface="Times New Roman"/>
                <a:cs typeface="Times New Roman"/>
              </a:rPr>
              <a:t>электроэнцефалограммы. Первыми неврологическими признаками недостаточности  мозгового кровообращения при атеросклерозе являются аксиальные рефлексы: ладонно-  подбородочный, ментальный, назолабиальный, хоботковый, назопальпебральный.  Существенны те преходящие состояния, которыми сопровождаются нарушения  компенсации неполноценности мозгового кровообращения. Это нарастание тяжести </a:t>
            </a:r>
            <a:r>
              <a:rPr sz="1200" dirty="0">
                <a:latin typeface="Times New Roman"/>
                <a:cs typeface="Times New Roman"/>
              </a:rPr>
              <a:t>в </a:t>
            </a:r>
            <a:r>
              <a:rPr sz="1200" spc="20" dirty="0">
                <a:latin typeface="Times New Roman"/>
                <a:cs typeface="Times New Roman"/>
              </a:rPr>
              <a:t>го-  </a:t>
            </a:r>
            <a:r>
              <a:rPr sz="1200" spc="-5" dirty="0">
                <a:latin typeface="Times New Roman"/>
                <a:cs typeface="Times New Roman"/>
              </a:rPr>
              <a:t>лове, сильное головокружение </a:t>
            </a:r>
            <a:r>
              <a:rPr sz="1200" dirty="0">
                <a:latin typeface="Times New Roman"/>
                <a:cs typeface="Times New Roman"/>
              </a:rPr>
              <a:t>с </a:t>
            </a:r>
            <a:r>
              <a:rPr sz="1200" spc="-5" dirty="0">
                <a:latin typeface="Times New Roman"/>
                <a:cs typeface="Times New Roman"/>
              </a:rPr>
              <a:t>неточным восприятием окружающего, короткие периоды  растерянности, невозможность собраться </a:t>
            </a:r>
            <a:r>
              <a:rPr sz="1200" dirty="0">
                <a:latin typeface="Times New Roman"/>
                <a:cs typeface="Times New Roman"/>
              </a:rPr>
              <a:t>с </a:t>
            </a:r>
            <a:r>
              <a:rPr sz="1200" spc="-5" dirty="0">
                <a:latin typeface="Times New Roman"/>
                <a:cs typeface="Times New Roman"/>
              </a:rPr>
              <a:t>мыслями при утомлении, </a:t>
            </a:r>
            <a:r>
              <a:rPr sz="1200" dirty="0">
                <a:latin typeface="Times New Roman"/>
                <a:cs typeface="Times New Roman"/>
              </a:rPr>
              <a:t>в </a:t>
            </a:r>
            <a:r>
              <a:rPr sz="1200" spc="-5" dirty="0">
                <a:latin typeface="Times New Roman"/>
                <a:cs typeface="Times New Roman"/>
              </a:rPr>
              <a:t>жару, при  недомогании. На такие эпизоды нередко, не обращают внимания, поскольку больной  быстро возвращается </a:t>
            </a:r>
            <a:r>
              <a:rPr sz="1200" dirty="0">
                <a:latin typeface="Times New Roman"/>
                <a:cs typeface="Times New Roman"/>
              </a:rPr>
              <a:t>в </a:t>
            </a:r>
            <a:r>
              <a:rPr sz="1200" spc="-5" dirty="0">
                <a:latin typeface="Times New Roman"/>
                <a:cs typeface="Times New Roman"/>
              </a:rPr>
              <a:t>свое обычное состояние. Однако при них нельзя исключить </a:t>
            </a:r>
            <a:r>
              <a:rPr sz="1200" dirty="0">
                <a:latin typeface="Times New Roman"/>
                <a:cs typeface="Times New Roman"/>
              </a:rPr>
              <a:t>и  </a:t>
            </a:r>
            <a:r>
              <a:rPr sz="1200" spc="-5" dirty="0">
                <a:latin typeface="Times New Roman"/>
                <a:cs typeface="Times New Roman"/>
              </a:rPr>
              <a:t>инсульта </a:t>
            </a:r>
            <a:r>
              <a:rPr sz="1200" dirty="0">
                <a:latin typeface="Times New Roman"/>
                <a:cs typeface="Times New Roman"/>
              </a:rPr>
              <a:t>— </a:t>
            </a:r>
            <a:r>
              <a:rPr sz="1200" spc="-5" dirty="0">
                <a:latin typeface="Times New Roman"/>
                <a:cs typeface="Times New Roman"/>
              </a:rPr>
              <a:t>со временем констатируется, что </a:t>
            </a:r>
            <a:r>
              <a:rPr sz="1200" dirty="0">
                <a:latin typeface="Times New Roman"/>
                <a:cs typeface="Times New Roman"/>
              </a:rPr>
              <a:t>у </a:t>
            </a:r>
            <a:r>
              <a:rPr sz="1200" spc="-5" dirty="0">
                <a:latin typeface="Times New Roman"/>
                <a:cs typeface="Times New Roman"/>
              </a:rPr>
              <a:t>больного несколько </a:t>
            </a:r>
            <a:r>
              <a:rPr sz="1200" dirty="0">
                <a:latin typeface="Times New Roman"/>
                <a:cs typeface="Times New Roman"/>
              </a:rPr>
              <a:t>хуже </a:t>
            </a:r>
            <a:r>
              <a:rPr sz="1200" spc="-5" dirty="0">
                <a:latin typeface="Times New Roman"/>
                <a:cs typeface="Times New Roman"/>
              </a:rPr>
              <a:t>стала память,  уменьшилась</a:t>
            </a:r>
            <a:r>
              <a:rPr sz="1200" spc="5" dirty="0">
                <a:latin typeface="Times New Roman"/>
                <a:cs typeface="Times New Roman"/>
              </a:rPr>
              <a:t> </a:t>
            </a:r>
            <a:r>
              <a:rPr sz="1200" spc="-5" dirty="0">
                <a:latin typeface="Times New Roman"/>
                <a:cs typeface="Times New Roman"/>
              </a:rPr>
              <a:t>активность.</a:t>
            </a:r>
            <a:endParaRPr sz="1200">
              <a:latin typeface="Times New Roman"/>
              <a:cs typeface="Times New Roman"/>
            </a:endParaRPr>
          </a:p>
          <a:p>
            <a:pPr marL="12700" marR="5080" indent="449580" algn="just">
              <a:lnSpc>
                <a:spcPts val="1380"/>
              </a:lnSpc>
              <a:spcBef>
                <a:spcPts val="1000"/>
              </a:spcBef>
            </a:pPr>
            <a:r>
              <a:rPr sz="1200" spc="-5" dirty="0">
                <a:latin typeface="Times New Roman"/>
                <a:cs typeface="Times New Roman"/>
              </a:rPr>
              <a:t>Характерный признак нарушения мозгового кровообращения </a:t>
            </a:r>
            <a:r>
              <a:rPr sz="1200" dirty="0">
                <a:latin typeface="Times New Roman"/>
                <a:cs typeface="Times New Roman"/>
              </a:rPr>
              <a:t>— </a:t>
            </a:r>
            <a:r>
              <a:rPr sz="1200" i="1" spc="-5" dirty="0">
                <a:latin typeface="Times New Roman"/>
                <a:cs typeface="Times New Roman"/>
              </a:rPr>
              <a:t>расстройство  сознания </a:t>
            </a:r>
            <a:r>
              <a:rPr sz="1200" dirty="0">
                <a:latin typeface="Times New Roman"/>
                <a:cs typeface="Times New Roman"/>
              </a:rPr>
              <a:t>— </a:t>
            </a:r>
            <a:r>
              <a:rPr sz="1200" spc="-5" dirty="0">
                <a:latin typeface="Times New Roman"/>
                <a:cs typeface="Times New Roman"/>
              </a:rPr>
              <a:t>наиболее часто при атеросклерозе проявляется </a:t>
            </a:r>
            <a:r>
              <a:rPr sz="1200" dirty="0">
                <a:latin typeface="Times New Roman"/>
                <a:cs typeface="Times New Roman"/>
              </a:rPr>
              <a:t>в </a:t>
            </a:r>
            <a:r>
              <a:rPr sz="1200" spc="5" dirty="0">
                <a:latin typeface="Times New Roman"/>
                <a:cs typeface="Times New Roman"/>
              </a:rPr>
              <a:t>форме </a:t>
            </a:r>
            <a:r>
              <a:rPr sz="1200" i="1" spc="-5" dirty="0">
                <a:latin typeface="Times New Roman"/>
                <a:cs typeface="Times New Roman"/>
              </a:rPr>
              <a:t>оглушенности, </a:t>
            </a:r>
            <a:r>
              <a:rPr sz="1200" spc="-5" dirty="0">
                <a:latin typeface="Times New Roman"/>
                <a:cs typeface="Times New Roman"/>
              </a:rPr>
              <a:t>легкая  степень которой может наблюдаться </a:t>
            </a:r>
            <a:r>
              <a:rPr sz="1200" dirty="0">
                <a:latin typeface="Times New Roman"/>
                <a:cs typeface="Times New Roman"/>
              </a:rPr>
              <a:t>и </a:t>
            </a:r>
            <a:r>
              <a:rPr sz="1200" spc="-5" dirty="0">
                <a:latin typeface="Times New Roman"/>
                <a:cs typeface="Times New Roman"/>
              </a:rPr>
              <a:t>при описанных выше</a:t>
            </a:r>
            <a:r>
              <a:rPr sz="1200" spc="60" dirty="0">
                <a:latin typeface="Times New Roman"/>
                <a:cs typeface="Times New Roman"/>
              </a:rPr>
              <a:t> </a:t>
            </a:r>
            <a:r>
              <a:rPr sz="1200" spc="-5" dirty="0">
                <a:latin typeface="Times New Roman"/>
                <a:cs typeface="Times New Roman"/>
              </a:rPr>
              <a:t>эпизодах.</a:t>
            </a:r>
            <a:endParaRPr sz="1200">
              <a:latin typeface="Times New Roman"/>
              <a:cs typeface="Times New Roman"/>
            </a:endParaRPr>
          </a:p>
          <a:p>
            <a:pPr marL="12700" marR="5080" indent="449580" algn="just">
              <a:lnSpc>
                <a:spcPts val="1380"/>
              </a:lnSpc>
              <a:spcBef>
                <a:spcPts val="1000"/>
              </a:spcBef>
            </a:pPr>
            <a:r>
              <a:rPr sz="1200" spc="-5" dirty="0">
                <a:latin typeface="Times New Roman"/>
                <a:cs typeface="Times New Roman"/>
              </a:rPr>
              <a:t>Более длительные ночные состояния </a:t>
            </a:r>
            <a:r>
              <a:rPr sz="1200" dirty="0">
                <a:latin typeface="Times New Roman"/>
                <a:cs typeface="Times New Roman"/>
              </a:rPr>
              <a:t>с </a:t>
            </a:r>
            <a:r>
              <a:rPr sz="1200" spc="-5" dirty="0">
                <a:latin typeface="Times New Roman"/>
                <a:cs typeface="Times New Roman"/>
              </a:rPr>
              <a:t>растерянностью, автоматическими  действиями, ответами не на вопрос </a:t>
            </a:r>
            <a:r>
              <a:rPr sz="1200" dirty="0">
                <a:latin typeface="Times New Roman"/>
                <a:cs typeface="Times New Roman"/>
              </a:rPr>
              <a:t>и с </a:t>
            </a:r>
            <a:r>
              <a:rPr sz="1200" spc="-5" dirty="0">
                <a:latin typeface="Times New Roman"/>
                <a:cs typeface="Times New Roman"/>
              </a:rPr>
              <a:t>последующей амнезией нужно относить </a:t>
            </a:r>
            <a:r>
              <a:rPr sz="1200" dirty="0">
                <a:latin typeface="Times New Roman"/>
                <a:cs typeface="Times New Roman"/>
              </a:rPr>
              <a:t>к  </a:t>
            </a:r>
            <a:r>
              <a:rPr sz="1200" i="1" spc="-5" dirty="0">
                <a:latin typeface="Times New Roman"/>
                <a:cs typeface="Times New Roman"/>
              </a:rPr>
              <a:t>сумеречным</a:t>
            </a:r>
            <a:r>
              <a:rPr sz="1200" spc="-5" dirty="0">
                <a:latin typeface="Times New Roman"/>
                <a:cs typeface="Times New Roman"/>
              </a:rPr>
              <a:t>. Они также бывают сигналом нарушения мозгового кровообращения, если не  связаны </a:t>
            </a:r>
            <a:r>
              <a:rPr sz="1200" dirty="0">
                <a:latin typeface="Times New Roman"/>
                <a:cs typeface="Times New Roman"/>
              </a:rPr>
              <a:t>с </a:t>
            </a:r>
            <a:r>
              <a:rPr sz="1200" spc="-5" dirty="0">
                <a:latin typeface="Times New Roman"/>
                <a:cs typeface="Times New Roman"/>
              </a:rPr>
              <a:t>атеросклеротической (поздней) эпилепсией, которую мы наблюдали </a:t>
            </a:r>
            <a:r>
              <a:rPr sz="1200" dirty="0">
                <a:latin typeface="Times New Roman"/>
                <a:cs typeface="Times New Roman"/>
              </a:rPr>
              <a:t>в 2,8 %  </a:t>
            </a:r>
            <a:r>
              <a:rPr sz="1200" spc="-5" dirty="0">
                <a:latin typeface="Times New Roman"/>
                <a:cs typeface="Times New Roman"/>
              </a:rPr>
              <a:t>случаев. Синдромы сумеречного состояния, онейроидный, делирий, аменция при  атеросклерозе не отделены такими четкими границами, как при собственно экзогенно-  органических формах, поэтому было принято говорить </a:t>
            </a:r>
            <a:r>
              <a:rPr sz="1200" dirty="0">
                <a:latin typeface="Times New Roman"/>
                <a:cs typeface="Times New Roman"/>
              </a:rPr>
              <a:t>о </a:t>
            </a:r>
            <a:r>
              <a:rPr sz="1200" spc="-5" dirty="0">
                <a:latin typeface="Times New Roman"/>
                <a:cs typeface="Times New Roman"/>
              </a:rPr>
              <a:t>спутанности </a:t>
            </a:r>
            <a:r>
              <a:rPr sz="1200" dirty="0">
                <a:latin typeface="Times New Roman"/>
                <a:cs typeface="Times New Roman"/>
              </a:rPr>
              <a:t>(Р. </a:t>
            </a:r>
            <a:r>
              <a:rPr sz="1200" spc="-5" dirty="0">
                <a:latin typeface="Times New Roman"/>
                <a:cs typeface="Times New Roman"/>
              </a:rPr>
              <a:t>51егп, </a:t>
            </a:r>
            <a:r>
              <a:rPr sz="1200" dirty="0">
                <a:latin typeface="Times New Roman"/>
                <a:cs typeface="Times New Roman"/>
              </a:rPr>
              <a:t>1930). В  </a:t>
            </a:r>
            <a:r>
              <a:rPr sz="1200" spc="-5" dirty="0">
                <a:latin typeface="Times New Roman"/>
                <a:cs typeface="Times New Roman"/>
              </a:rPr>
              <a:t>последнее время приходится наблюдать более очерченные картины делирия </a:t>
            </a:r>
            <a:r>
              <a:rPr sz="1200" dirty="0">
                <a:latin typeface="Times New Roman"/>
                <a:cs typeface="Times New Roman"/>
              </a:rPr>
              <a:t>у </a:t>
            </a:r>
            <a:r>
              <a:rPr sz="1200" spc="-5" dirty="0">
                <a:latin typeface="Times New Roman"/>
                <a:cs typeface="Times New Roman"/>
              </a:rPr>
              <a:t>больных  атеросклерозом </a:t>
            </a:r>
            <a:r>
              <a:rPr sz="1200" dirty="0">
                <a:latin typeface="Times New Roman"/>
                <a:cs typeface="Times New Roman"/>
              </a:rPr>
              <a:t>с </a:t>
            </a:r>
            <a:r>
              <a:rPr sz="1200" spc="-5" dirty="0">
                <a:latin typeface="Times New Roman"/>
                <a:cs typeface="Times New Roman"/>
              </a:rPr>
              <a:t>алкоголизмом </a:t>
            </a:r>
            <a:r>
              <a:rPr sz="1200" dirty="0">
                <a:latin typeface="Times New Roman"/>
                <a:cs typeface="Times New Roman"/>
              </a:rPr>
              <a:t>(в </a:t>
            </a:r>
            <a:r>
              <a:rPr sz="1200" spc="-5" dirty="0">
                <a:latin typeface="Times New Roman"/>
                <a:cs typeface="Times New Roman"/>
              </a:rPr>
              <a:t>настоящем или недалеком прошлом). </a:t>
            </a:r>
            <a:r>
              <a:rPr sz="1200" dirty="0">
                <a:latin typeface="Times New Roman"/>
                <a:cs typeface="Times New Roman"/>
              </a:rPr>
              <a:t>В </a:t>
            </a:r>
            <a:r>
              <a:rPr sz="1200" spc="-5" dirty="0">
                <a:latin typeface="Times New Roman"/>
                <a:cs typeface="Times New Roman"/>
              </a:rPr>
              <a:t>таких случаях  значительно превалирующие зрительные галлюцинации более </a:t>
            </a:r>
            <a:r>
              <a:rPr sz="1200" dirty="0">
                <a:latin typeface="Times New Roman"/>
                <a:cs typeface="Times New Roman"/>
              </a:rPr>
              <a:t>бедные, </a:t>
            </a:r>
            <a:r>
              <a:rPr sz="1200" spc="-5" dirty="0">
                <a:latin typeface="Times New Roman"/>
                <a:cs typeface="Times New Roman"/>
              </a:rPr>
              <a:t>чем при  алкогольном делирии, </a:t>
            </a:r>
            <a:r>
              <a:rPr sz="1200" dirty="0">
                <a:latin typeface="Times New Roman"/>
                <a:cs typeface="Times New Roman"/>
              </a:rPr>
              <a:t>и </a:t>
            </a:r>
            <a:r>
              <a:rPr sz="1200" spc="-5" dirty="0">
                <a:latin typeface="Times New Roman"/>
                <a:cs typeface="Times New Roman"/>
              </a:rPr>
              <a:t>чаще, особенно </a:t>
            </a:r>
            <a:r>
              <a:rPr sz="1200" dirty="0">
                <a:latin typeface="Times New Roman"/>
                <a:cs typeface="Times New Roman"/>
              </a:rPr>
              <a:t>у </a:t>
            </a:r>
            <a:r>
              <a:rPr sz="1200" spc="-5" dirty="0">
                <a:latin typeface="Times New Roman"/>
                <a:cs typeface="Times New Roman"/>
              </a:rPr>
              <a:t>глубоких стариков, отражают переживания  наносимого ущерба или привычную домашнюю ситуацию. </a:t>
            </a:r>
            <a:r>
              <a:rPr sz="1200" dirty="0">
                <a:latin typeface="Times New Roman"/>
                <a:cs typeface="Times New Roman"/>
              </a:rPr>
              <a:t>С </a:t>
            </a:r>
            <a:r>
              <a:rPr sz="1200" spc="-5" dirty="0">
                <a:latin typeface="Times New Roman"/>
                <a:cs typeface="Times New Roman"/>
              </a:rPr>
              <a:t>собственно аменцией </a:t>
            </a:r>
            <a:r>
              <a:rPr sz="1200" dirty="0">
                <a:latin typeface="Times New Roman"/>
                <a:cs typeface="Times New Roman"/>
              </a:rPr>
              <a:t>—  </a:t>
            </a:r>
            <a:r>
              <a:rPr sz="1200" spc="-5" dirty="0">
                <a:latin typeface="Times New Roman"/>
                <a:cs typeface="Times New Roman"/>
              </a:rPr>
              <a:t>синдромом, редким теперь </a:t>
            </a:r>
            <a:r>
              <a:rPr sz="1200" dirty="0">
                <a:latin typeface="Times New Roman"/>
                <a:cs typeface="Times New Roman"/>
              </a:rPr>
              <a:t>и в </a:t>
            </a:r>
            <a:r>
              <a:rPr sz="1200" spc="-5" dirty="0">
                <a:latin typeface="Times New Roman"/>
                <a:cs typeface="Times New Roman"/>
              </a:rPr>
              <a:t>молодом возрасте,— </a:t>
            </a:r>
            <a:r>
              <a:rPr sz="1200" dirty="0">
                <a:latin typeface="Times New Roman"/>
                <a:cs typeface="Times New Roman"/>
              </a:rPr>
              <a:t>в </a:t>
            </a:r>
            <a:r>
              <a:rPr sz="1200" spc="-5" dirty="0">
                <a:latin typeface="Times New Roman"/>
                <a:cs typeface="Times New Roman"/>
              </a:rPr>
              <a:t>настоящее время встречаться не  приходится. Чтобы поставить диагноз </a:t>
            </a:r>
            <a:r>
              <a:rPr sz="1200" dirty="0">
                <a:latin typeface="Times New Roman"/>
                <a:cs typeface="Times New Roman"/>
              </a:rPr>
              <a:t>у </a:t>
            </a:r>
            <a:r>
              <a:rPr sz="1200" spc="-5" dirty="0">
                <a:latin typeface="Times New Roman"/>
                <a:cs typeface="Times New Roman"/>
              </a:rPr>
              <a:t>больных </a:t>
            </a:r>
            <a:r>
              <a:rPr sz="1200" dirty="0">
                <a:latin typeface="Times New Roman"/>
                <a:cs typeface="Times New Roman"/>
              </a:rPr>
              <a:t>с </a:t>
            </a:r>
            <a:r>
              <a:rPr sz="1200" spc="-5" dirty="0">
                <a:latin typeface="Times New Roman"/>
                <a:cs typeface="Times New Roman"/>
              </a:rPr>
              <a:t>расстройством сознания </a:t>
            </a:r>
            <a:r>
              <a:rPr sz="1200" dirty="0">
                <a:latin typeface="Times New Roman"/>
                <a:cs typeface="Times New Roman"/>
              </a:rPr>
              <a:t>в  </a:t>
            </a:r>
            <a:r>
              <a:rPr sz="1200" spc="-5" dirty="0">
                <a:latin typeface="Times New Roman"/>
                <a:cs typeface="Times New Roman"/>
              </a:rPr>
              <a:t>инициальный период, необходимо прежде всего обнаружить его причину: нарушение  кровообращения </a:t>
            </a:r>
            <a:r>
              <a:rPr sz="1200" dirty="0">
                <a:latin typeface="Times New Roman"/>
                <a:cs typeface="Times New Roman"/>
              </a:rPr>
              <a:t>в </a:t>
            </a:r>
            <a:r>
              <a:rPr sz="1200" spc="-5" dirty="0">
                <a:latin typeface="Times New Roman"/>
                <a:cs typeface="Times New Roman"/>
              </a:rPr>
              <a:t>мозге, миокарде, сердечную недостаточность, другую соматическую  патологию.</a:t>
            </a:r>
            <a:endParaRPr sz="1200">
              <a:latin typeface="Times New Roman"/>
              <a:cs typeface="Times New Roman"/>
            </a:endParaRPr>
          </a:p>
          <a:p>
            <a:pPr marL="12700" marR="6985" indent="449580" algn="just">
              <a:lnSpc>
                <a:spcPts val="1380"/>
              </a:lnSpc>
              <a:spcBef>
                <a:spcPts val="150"/>
              </a:spcBef>
            </a:pPr>
            <a:r>
              <a:rPr sz="1200" i="1" spc="-5" dirty="0">
                <a:latin typeface="Times New Roman"/>
                <a:cs typeface="Times New Roman"/>
              </a:rPr>
              <a:t>Инициальные сосудистые психозы </a:t>
            </a:r>
            <a:r>
              <a:rPr sz="1200" i="1" dirty="0">
                <a:latin typeface="Times New Roman"/>
                <a:cs typeface="Times New Roman"/>
              </a:rPr>
              <a:t>при </a:t>
            </a:r>
            <a:r>
              <a:rPr sz="1200" i="1" spc="-5" dirty="0">
                <a:latin typeface="Times New Roman"/>
                <a:cs typeface="Times New Roman"/>
              </a:rPr>
              <a:t>ясном сознании </a:t>
            </a:r>
            <a:r>
              <a:rPr sz="1200" spc="-5" dirty="0">
                <a:latin typeface="Times New Roman"/>
                <a:cs typeface="Times New Roman"/>
              </a:rPr>
              <a:t>протекают </a:t>
            </a:r>
            <a:r>
              <a:rPr sz="1200" dirty="0">
                <a:latin typeface="Times New Roman"/>
                <a:cs typeface="Times New Roman"/>
              </a:rPr>
              <a:t>в </a:t>
            </a:r>
            <a:r>
              <a:rPr sz="1200" spc="-5" dirty="0">
                <a:latin typeface="Times New Roman"/>
                <a:cs typeface="Times New Roman"/>
              </a:rPr>
              <a:t>виде  галлюцинаторных, бредовых, галлюцинаторно-бредовых </a:t>
            </a:r>
            <a:r>
              <a:rPr sz="1200" dirty="0">
                <a:latin typeface="Times New Roman"/>
                <a:cs typeface="Times New Roman"/>
              </a:rPr>
              <a:t>и </a:t>
            </a:r>
            <a:r>
              <a:rPr sz="1200" spc="-5" dirty="0">
                <a:latin typeface="Times New Roman"/>
                <a:cs typeface="Times New Roman"/>
              </a:rPr>
              <a:t>депрессивных состояний.  Другие продуктивно-психотические синдромы (маниакальный, кататонический)  наблюдаются очень редко. Острые сосудистые психозы (депрессивные </a:t>
            </a:r>
            <a:r>
              <a:rPr sz="1200" dirty="0">
                <a:latin typeface="Times New Roman"/>
                <a:cs typeface="Times New Roman"/>
              </a:rPr>
              <a:t>и </a:t>
            </a:r>
            <a:r>
              <a:rPr sz="1200" spc="-5" dirty="0">
                <a:latin typeface="Times New Roman"/>
                <a:cs typeface="Times New Roman"/>
              </a:rPr>
              <a:t>галлюцинаторно-  бредовые) чаще возникают по типу переходных синдромов Вика вслед за нарушением  сознания, нередко протекавшим со стертыми симптомами. Механизм переходных  синдромов, связь </a:t>
            </a:r>
            <a:r>
              <a:rPr sz="1200" dirty="0">
                <a:latin typeface="Times New Roman"/>
                <a:cs typeface="Times New Roman"/>
              </a:rPr>
              <a:t>с </a:t>
            </a:r>
            <a:r>
              <a:rPr sz="1200" spc="-5" dirty="0">
                <a:latin typeface="Times New Roman"/>
                <a:cs typeface="Times New Roman"/>
              </a:rPr>
              <a:t>нарушением сознания свойствен не всем острым сосудистым  психозам.</a:t>
            </a:r>
            <a:endParaRPr sz="1200">
              <a:latin typeface="Times New Roman"/>
              <a:cs typeface="Times New Roman"/>
            </a:endParaRPr>
          </a:p>
          <a:p>
            <a:pPr marL="12700" marR="6985" indent="449580" algn="just">
              <a:lnSpc>
                <a:spcPts val="1380"/>
              </a:lnSpc>
              <a:spcBef>
                <a:spcPts val="140"/>
              </a:spcBef>
            </a:pPr>
            <a:r>
              <a:rPr sz="1200" i="1" spc="-5" dirty="0">
                <a:latin typeface="Times New Roman"/>
                <a:cs typeface="Times New Roman"/>
              </a:rPr>
              <a:t>Депрессивный </a:t>
            </a:r>
            <a:r>
              <a:rPr sz="1200" i="1" dirty="0">
                <a:latin typeface="Times New Roman"/>
                <a:cs typeface="Times New Roman"/>
              </a:rPr>
              <a:t>психоз</a:t>
            </a:r>
            <a:r>
              <a:rPr sz="1200" dirty="0">
                <a:latin typeface="Times New Roman"/>
                <a:cs typeface="Times New Roman"/>
              </a:rPr>
              <a:t>, </a:t>
            </a:r>
            <a:r>
              <a:rPr sz="1200" spc="-5" dirty="0">
                <a:latin typeface="Times New Roman"/>
                <a:cs typeface="Times New Roman"/>
              </a:rPr>
              <a:t>существующий наряду </a:t>
            </a:r>
            <a:r>
              <a:rPr sz="1200" dirty="0">
                <a:latin typeface="Times New Roman"/>
                <a:cs typeface="Times New Roman"/>
              </a:rPr>
              <a:t>с </a:t>
            </a:r>
            <a:r>
              <a:rPr sz="1200" spc="-5" dirty="0">
                <a:latin typeface="Times New Roman"/>
                <a:cs typeface="Times New Roman"/>
              </a:rPr>
              <a:t>непсихотическими формами,  астенодепрессивными состояниями, реактивной депрессией, тревожно-депрессивными  эпизодами, при сосудистых заболеваниях сопровождается наиболее распространенными </a:t>
            </a:r>
            <a:r>
              <a:rPr sz="1200" dirty="0">
                <a:latin typeface="Times New Roman"/>
                <a:cs typeface="Times New Roman"/>
              </a:rPr>
              <a:t>в  </a:t>
            </a:r>
            <a:r>
              <a:rPr sz="1200" spc="-5" dirty="0">
                <a:latin typeface="Times New Roman"/>
                <a:cs typeface="Times New Roman"/>
              </a:rPr>
              <a:t>пожилом возрасте картинами депрессии: ажитированной, непродуктивной («застывшей»,  </a:t>
            </a:r>
            <a:r>
              <a:rPr sz="1200" dirty="0">
                <a:latin typeface="Times New Roman"/>
                <a:cs typeface="Times New Roman"/>
              </a:rPr>
              <a:t>с </a:t>
            </a:r>
            <a:r>
              <a:rPr sz="1200" spc="-5" dirty="0">
                <a:latin typeface="Times New Roman"/>
                <a:cs typeface="Times New Roman"/>
              </a:rPr>
              <a:t>потускнением эффективности, монотонной тоскливостью), ипохондрической, бредовой  </a:t>
            </a:r>
            <a:r>
              <a:rPr sz="1200" dirty="0">
                <a:latin typeface="Times New Roman"/>
                <a:cs typeface="Times New Roman"/>
              </a:rPr>
              <a:t>(с </a:t>
            </a:r>
            <a:r>
              <a:rPr sz="1200" spc="-5" dirty="0">
                <a:latin typeface="Times New Roman"/>
                <a:cs typeface="Times New Roman"/>
              </a:rPr>
              <a:t>ипохондрическим бредом Котара, бредом ущерба, преследования). Органический </a:t>
            </a:r>
            <a:r>
              <a:rPr sz="1200" dirty="0">
                <a:latin typeface="Times New Roman"/>
                <a:cs typeface="Times New Roman"/>
              </a:rPr>
              <a:t>фон  </a:t>
            </a:r>
            <a:r>
              <a:rPr sz="1200" spc="-5" dirty="0">
                <a:latin typeface="Times New Roman"/>
                <a:cs typeface="Times New Roman"/>
              </a:rPr>
              <a:t>характеризуется вялостью, снижением памяти, слабодушием (слезливой депрессией),  неврологическими симптомами. Поскольку психоз </a:t>
            </a:r>
            <a:r>
              <a:rPr sz="1200" dirty="0">
                <a:latin typeface="Times New Roman"/>
                <a:cs typeface="Times New Roman"/>
              </a:rPr>
              <a:t>в </a:t>
            </a:r>
            <a:r>
              <a:rPr sz="1200" spc="-5" dirty="0">
                <a:latin typeface="Times New Roman"/>
                <a:cs typeface="Times New Roman"/>
              </a:rPr>
              <a:t>ряде случаев возникает до того, когда  определятся органические признаки, его </a:t>
            </a:r>
            <a:r>
              <a:rPr sz="1200" dirty="0">
                <a:latin typeface="Times New Roman"/>
                <a:cs typeface="Times New Roman"/>
              </a:rPr>
              <a:t>в </a:t>
            </a:r>
            <a:r>
              <a:rPr sz="1200" spc="-5" dirty="0">
                <a:latin typeface="Times New Roman"/>
                <a:cs typeface="Times New Roman"/>
              </a:rPr>
              <a:t>прежние годы </a:t>
            </a:r>
            <a:r>
              <a:rPr sz="1200" dirty="0">
                <a:latin typeface="Times New Roman"/>
                <a:cs typeface="Times New Roman"/>
              </a:rPr>
              <a:t>(до </a:t>
            </a:r>
            <a:r>
              <a:rPr sz="1200" spc="-5" dirty="0">
                <a:latin typeface="Times New Roman"/>
                <a:cs typeface="Times New Roman"/>
              </a:rPr>
              <a:t>критического пересмотра </a:t>
            </a:r>
            <a:r>
              <a:rPr sz="1200" dirty="0">
                <a:latin typeface="Times New Roman"/>
                <a:cs typeface="Times New Roman"/>
              </a:rPr>
              <a:t>и  </a:t>
            </a:r>
            <a:r>
              <a:rPr sz="1200" spc="-5" dirty="0">
                <a:latin typeface="Times New Roman"/>
                <a:cs typeface="Times New Roman"/>
              </a:rPr>
              <a:t>резкого сужения этого диагноза) часто расценивали как инволюционную меланхолию.  Позже</a:t>
            </a:r>
            <a:r>
              <a:rPr sz="1200" spc="75" dirty="0">
                <a:latin typeface="Times New Roman"/>
                <a:cs typeface="Times New Roman"/>
              </a:rPr>
              <a:t> </a:t>
            </a:r>
            <a:r>
              <a:rPr sz="1200" spc="-5" dirty="0">
                <a:latin typeface="Times New Roman"/>
                <a:cs typeface="Times New Roman"/>
              </a:rPr>
              <a:t>на</a:t>
            </a:r>
            <a:r>
              <a:rPr sz="1200" spc="75" dirty="0">
                <a:latin typeface="Times New Roman"/>
                <a:cs typeface="Times New Roman"/>
              </a:rPr>
              <a:t> </a:t>
            </a:r>
            <a:r>
              <a:rPr sz="1200" spc="-5" dirty="0">
                <a:latin typeface="Times New Roman"/>
                <a:cs typeface="Times New Roman"/>
              </a:rPr>
              <a:t>основании</a:t>
            </a:r>
            <a:r>
              <a:rPr sz="1200" spc="75" dirty="0">
                <a:latin typeface="Times New Roman"/>
                <a:cs typeface="Times New Roman"/>
              </a:rPr>
              <a:t> </a:t>
            </a:r>
            <a:r>
              <a:rPr sz="1200" spc="-5" dirty="0">
                <a:latin typeface="Times New Roman"/>
                <a:cs typeface="Times New Roman"/>
              </a:rPr>
              <a:t>изменений</a:t>
            </a:r>
            <a:r>
              <a:rPr sz="1200" spc="85" dirty="0">
                <a:latin typeface="Times New Roman"/>
                <a:cs typeface="Times New Roman"/>
              </a:rPr>
              <a:t> </a:t>
            </a:r>
            <a:r>
              <a:rPr sz="1200" spc="-5" dirty="0">
                <a:latin typeface="Times New Roman"/>
                <a:cs typeface="Times New Roman"/>
              </a:rPr>
              <a:t>(иногда</a:t>
            </a:r>
            <a:r>
              <a:rPr sz="1200" spc="70" dirty="0">
                <a:latin typeface="Times New Roman"/>
                <a:cs typeface="Times New Roman"/>
              </a:rPr>
              <a:t> </a:t>
            </a:r>
            <a:r>
              <a:rPr sz="1200" spc="-5" dirty="0">
                <a:latin typeface="Times New Roman"/>
                <a:cs typeface="Times New Roman"/>
              </a:rPr>
              <a:t>очень</a:t>
            </a:r>
            <a:r>
              <a:rPr sz="1200" spc="80" dirty="0">
                <a:latin typeface="Times New Roman"/>
                <a:cs typeface="Times New Roman"/>
              </a:rPr>
              <a:t> </a:t>
            </a:r>
            <a:r>
              <a:rPr sz="1200" spc="-5" dirty="0">
                <a:latin typeface="Times New Roman"/>
                <a:cs typeface="Times New Roman"/>
              </a:rPr>
              <a:t>медленных,</a:t>
            </a:r>
            <a:r>
              <a:rPr sz="1200" spc="85" dirty="0">
                <a:latin typeface="Times New Roman"/>
                <a:cs typeface="Times New Roman"/>
              </a:rPr>
              <a:t> </a:t>
            </a:r>
            <a:r>
              <a:rPr sz="1200" spc="-5" dirty="0">
                <a:latin typeface="Times New Roman"/>
                <a:cs typeface="Times New Roman"/>
              </a:rPr>
              <a:t>через</a:t>
            </a:r>
            <a:r>
              <a:rPr sz="1200" spc="70" dirty="0">
                <a:latin typeface="Times New Roman"/>
                <a:cs typeface="Times New Roman"/>
              </a:rPr>
              <a:t> </a:t>
            </a:r>
            <a:r>
              <a:rPr sz="1200" spc="-5" dirty="0">
                <a:latin typeface="Times New Roman"/>
                <a:cs typeface="Times New Roman"/>
              </a:rPr>
              <a:t>годы)</a:t>
            </a:r>
            <a:r>
              <a:rPr sz="1200" spc="75" dirty="0">
                <a:latin typeface="Times New Roman"/>
                <a:cs typeface="Times New Roman"/>
              </a:rPr>
              <a:t> </a:t>
            </a:r>
            <a:r>
              <a:rPr sz="1200" spc="-5" dirty="0">
                <a:latin typeface="Times New Roman"/>
                <a:cs typeface="Times New Roman"/>
              </a:rPr>
              <a:t>картины</a:t>
            </a:r>
            <a:r>
              <a:rPr sz="1200" spc="75" dirty="0">
                <a:latin typeface="Times New Roman"/>
                <a:cs typeface="Times New Roman"/>
              </a:rPr>
              <a:t> </a:t>
            </a:r>
            <a:r>
              <a:rPr sz="1200" spc="-5" dirty="0">
                <a:latin typeface="Times New Roman"/>
                <a:cs typeface="Times New Roman"/>
              </a:rPr>
              <a:t>или</a:t>
            </a:r>
            <a:endParaRPr sz="1200">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67479" y="4944060"/>
            <a:ext cx="168910" cy="357505"/>
          </a:xfrm>
          <a:prstGeom prst="rect">
            <a:avLst/>
          </a:prstGeom>
        </p:spPr>
        <p:txBody>
          <a:bodyPr vert="horz" wrap="square" lIns="0" tIns="0" rIns="0" bIns="0" rtlCol="0">
            <a:spAutoFit/>
          </a:bodyPr>
          <a:lstStyle/>
          <a:p>
            <a:pPr>
              <a:lnSpc>
                <a:spcPts val="2760"/>
              </a:lnSpc>
            </a:pPr>
            <a:r>
              <a:rPr sz="2400" dirty="0">
                <a:latin typeface="Cambria"/>
                <a:cs typeface="Cambria"/>
              </a:rPr>
              <a:t>6</a:t>
            </a:r>
            <a:endParaRPr sz="2400">
              <a:latin typeface="Cambria"/>
              <a:cs typeface="Cambria"/>
            </a:endParaRPr>
          </a:p>
        </p:txBody>
      </p:sp>
      <p:sp>
        <p:nvSpPr>
          <p:cNvPr id="3" name="object 3"/>
          <p:cNvSpPr/>
          <p:nvPr/>
        </p:nvSpPr>
        <p:spPr>
          <a:xfrm>
            <a:off x="1080135" y="4296419"/>
            <a:ext cx="5939790" cy="1771014"/>
          </a:xfrm>
          <a:custGeom>
            <a:avLst/>
            <a:gdLst/>
            <a:ahLst/>
            <a:cxnLst/>
            <a:rect l="l" t="t" r="r" b="b"/>
            <a:pathLst>
              <a:path w="5939790" h="1771014">
                <a:moveTo>
                  <a:pt x="5939790" y="0"/>
                </a:moveTo>
                <a:lnTo>
                  <a:pt x="0" y="0"/>
                </a:lnTo>
                <a:lnTo>
                  <a:pt x="0" y="1771014"/>
                </a:lnTo>
                <a:lnTo>
                  <a:pt x="5939790" y="1771014"/>
                </a:lnTo>
                <a:lnTo>
                  <a:pt x="5939790" y="0"/>
                </a:lnTo>
                <a:close/>
              </a:path>
            </a:pathLst>
          </a:custGeom>
          <a:solidFill>
            <a:srgbClr val="FFFFFF"/>
          </a:solidFill>
        </p:spPr>
        <p:txBody>
          <a:bodyPr wrap="square" lIns="0" tIns="0" rIns="0" bIns="0" rtlCol="0"/>
          <a:lstStyle/>
          <a:p>
            <a:endParaRPr/>
          </a:p>
        </p:txBody>
      </p:sp>
      <p:sp>
        <p:nvSpPr>
          <p:cNvPr id="4" name="object 4"/>
          <p:cNvSpPr txBox="1"/>
          <p:nvPr/>
        </p:nvSpPr>
        <p:spPr>
          <a:xfrm>
            <a:off x="1069339" y="415299"/>
            <a:ext cx="5965825" cy="5137150"/>
          </a:xfrm>
          <a:prstGeom prst="rect">
            <a:avLst/>
          </a:prstGeom>
        </p:spPr>
        <p:txBody>
          <a:bodyPr vert="horz" wrap="square" lIns="0" tIns="12700" rIns="0" bIns="0" rtlCol="0">
            <a:spAutoFit/>
          </a:bodyPr>
          <a:lstStyle/>
          <a:p>
            <a:pPr marL="12700">
              <a:lnSpc>
                <a:spcPct val="100000"/>
              </a:lnSpc>
              <a:spcBef>
                <a:spcPts val="100"/>
              </a:spcBef>
            </a:pPr>
            <a:r>
              <a:rPr sz="1100" dirty="0">
                <a:latin typeface="Calibri"/>
                <a:cs typeface="Calibri"/>
              </a:rPr>
              <a:t>6</a:t>
            </a:r>
            <a:endParaRPr sz="1100">
              <a:latin typeface="Calibri"/>
              <a:cs typeface="Calibri"/>
            </a:endParaRPr>
          </a:p>
          <a:p>
            <a:pPr>
              <a:lnSpc>
                <a:spcPct val="100000"/>
              </a:lnSpc>
              <a:spcBef>
                <a:spcPts val="10"/>
              </a:spcBef>
            </a:pPr>
            <a:endParaRPr sz="1150">
              <a:latin typeface="Calibri"/>
              <a:cs typeface="Calibri"/>
            </a:endParaRPr>
          </a:p>
          <a:p>
            <a:pPr marL="12700" marR="15875" algn="just">
              <a:lnSpc>
                <a:spcPts val="1380"/>
              </a:lnSpc>
            </a:pPr>
            <a:r>
              <a:rPr sz="1200" spc="-5" dirty="0">
                <a:latin typeface="Times New Roman"/>
                <a:cs typeface="Times New Roman"/>
              </a:rPr>
              <a:t>данных вскрытия психиатры убеждались </a:t>
            </a:r>
            <a:r>
              <a:rPr sz="1200" dirty="0">
                <a:latin typeface="Times New Roman"/>
                <a:cs typeface="Times New Roman"/>
              </a:rPr>
              <a:t>в </a:t>
            </a:r>
            <a:r>
              <a:rPr sz="1200" spc="-5" dirty="0">
                <a:latin typeface="Times New Roman"/>
                <a:cs typeface="Times New Roman"/>
              </a:rPr>
              <a:t>том, что </a:t>
            </a:r>
            <a:r>
              <a:rPr sz="1200" dirty="0">
                <a:latin typeface="Times New Roman"/>
                <a:cs typeface="Times New Roman"/>
              </a:rPr>
              <a:t>у </a:t>
            </a:r>
            <a:r>
              <a:rPr sz="1200" spc="-5" dirty="0">
                <a:latin typeface="Times New Roman"/>
                <a:cs typeface="Times New Roman"/>
              </a:rPr>
              <a:t>больного была инициальная  атеросклеротическая</a:t>
            </a:r>
            <a:r>
              <a:rPr sz="1200" spc="10" dirty="0">
                <a:latin typeface="Times New Roman"/>
                <a:cs typeface="Times New Roman"/>
              </a:rPr>
              <a:t> </a:t>
            </a:r>
            <a:r>
              <a:rPr sz="1200" spc="-5" dirty="0">
                <a:latin typeface="Times New Roman"/>
                <a:cs typeface="Times New Roman"/>
              </a:rPr>
              <a:t>депрессия.</a:t>
            </a:r>
            <a:endParaRPr sz="1200">
              <a:latin typeface="Times New Roman"/>
              <a:cs typeface="Times New Roman"/>
            </a:endParaRPr>
          </a:p>
          <a:p>
            <a:pPr marL="12700" marR="5080" indent="449580" algn="just">
              <a:lnSpc>
                <a:spcPts val="1380"/>
              </a:lnSpc>
              <a:spcBef>
                <a:spcPts val="150"/>
              </a:spcBef>
            </a:pPr>
            <a:r>
              <a:rPr sz="1200" dirty="0">
                <a:latin typeface="Times New Roman"/>
                <a:cs typeface="Times New Roman"/>
              </a:rPr>
              <a:t>При </a:t>
            </a:r>
            <a:r>
              <a:rPr sz="1200" spc="-5" dirty="0">
                <a:latin typeface="Times New Roman"/>
                <a:cs typeface="Times New Roman"/>
              </a:rPr>
              <a:t>длительном течении процесса </a:t>
            </a:r>
            <a:r>
              <a:rPr sz="1200" dirty="0">
                <a:latin typeface="Times New Roman"/>
                <a:cs typeface="Times New Roman"/>
              </a:rPr>
              <a:t>в </a:t>
            </a:r>
            <a:r>
              <a:rPr sz="1200" i="1" spc="-5" dirty="0">
                <a:latin typeface="Times New Roman"/>
                <a:cs typeface="Times New Roman"/>
              </a:rPr>
              <a:t>эндоформных случаях </a:t>
            </a:r>
            <a:r>
              <a:rPr sz="1200" spc="-5" dirty="0">
                <a:latin typeface="Times New Roman"/>
                <a:cs typeface="Times New Roman"/>
              </a:rPr>
              <a:t>возникают признаки  возможного сочетания депрессии </a:t>
            </a:r>
            <a:r>
              <a:rPr sz="1200" dirty="0">
                <a:latin typeface="Times New Roman"/>
                <a:cs typeface="Times New Roman"/>
              </a:rPr>
              <a:t>с </a:t>
            </a:r>
            <a:r>
              <a:rPr sz="1200" spc="-5" dirty="0">
                <a:latin typeface="Times New Roman"/>
                <a:cs typeface="Times New Roman"/>
              </a:rPr>
              <a:t>поздней шизофренией </a:t>
            </a:r>
            <a:r>
              <a:rPr sz="1200" dirty="0">
                <a:latin typeface="Times New Roman"/>
                <a:cs typeface="Times New Roman"/>
              </a:rPr>
              <a:t>(монотонность </a:t>
            </a:r>
            <a:r>
              <a:rPr sz="1200" spc="-5" dirty="0">
                <a:latin typeface="Times New Roman"/>
                <a:cs typeface="Times New Roman"/>
              </a:rPr>
              <a:t>аффекта,  угрюмая отгороженность, не соответствующие степени умственного снижения, отдельные  нелепые действия </a:t>
            </a:r>
            <a:r>
              <a:rPr sz="1200" dirty="0">
                <a:latin typeface="Times New Roman"/>
                <a:cs typeface="Times New Roman"/>
              </a:rPr>
              <a:t>и </a:t>
            </a:r>
            <a:r>
              <a:rPr sz="1200" spc="-5" dirty="0">
                <a:latin typeface="Times New Roman"/>
                <a:cs typeface="Times New Roman"/>
              </a:rPr>
              <a:t>др.) или </a:t>
            </a:r>
            <a:r>
              <a:rPr sz="1200" dirty="0">
                <a:latin typeface="Times New Roman"/>
                <a:cs typeface="Times New Roman"/>
              </a:rPr>
              <a:t>с </a:t>
            </a:r>
            <a:r>
              <a:rPr sz="1200" spc="-5" dirty="0">
                <a:latin typeface="Times New Roman"/>
                <a:cs typeface="Times New Roman"/>
              </a:rPr>
              <a:t>маниакально-депрессивным психозом </a:t>
            </a:r>
            <a:r>
              <a:rPr sz="1200" dirty="0">
                <a:latin typeface="Times New Roman"/>
                <a:cs typeface="Times New Roman"/>
              </a:rPr>
              <a:t>с </a:t>
            </a:r>
            <a:r>
              <a:rPr sz="1200" spc="-5" dirty="0">
                <a:latin typeface="Times New Roman"/>
                <a:cs typeface="Times New Roman"/>
              </a:rPr>
              <a:t>поздними  монофазными проявлениями. Однако диагноз органического дефекта, даже слабоумия,  поставленный на основании поведения </a:t>
            </a:r>
            <a:r>
              <a:rPr sz="1200" dirty="0">
                <a:latin typeface="Times New Roman"/>
                <a:cs typeface="Times New Roman"/>
              </a:rPr>
              <a:t>и </a:t>
            </a:r>
            <a:r>
              <a:rPr sz="1200" spc="-5" dirty="0">
                <a:latin typeface="Times New Roman"/>
                <a:cs typeface="Times New Roman"/>
              </a:rPr>
              <a:t>суждений некоторых больных пожилого  возраста, страдающих депрессией, может после выхода их из психоза оказаться  ошибочным, </a:t>
            </a:r>
            <a:r>
              <a:rPr sz="1200" dirty="0">
                <a:latin typeface="Times New Roman"/>
                <a:cs typeface="Times New Roman"/>
              </a:rPr>
              <a:t>и </a:t>
            </a:r>
            <a:r>
              <a:rPr sz="1200" spc="-5" dirty="0">
                <a:latin typeface="Times New Roman"/>
                <a:cs typeface="Times New Roman"/>
              </a:rPr>
              <a:t>признаков атеросклероза </a:t>
            </a:r>
            <a:r>
              <a:rPr sz="1200" dirty="0">
                <a:latin typeface="Times New Roman"/>
                <a:cs typeface="Times New Roman"/>
              </a:rPr>
              <a:t>у </a:t>
            </a:r>
            <a:r>
              <a:rPr sz="1200" spc="-5" dirty="0">
                <a:latin typeface="Times New Roman"/>
                <a:cs typeface="Times New Roman"/>
              </a:rPr>
              <a:t>больных после этого не обнаруживают </a:t>
            </a:r>
            <a:r>
              <a:rPr sz="1200" dirty="0">
                <a:latin typeface="Times New Roman"/>
                <a:cs typeface="Times New Roman"/>
              </a:rPr>
              <a:t>в  </a:t>
            </a:r>
            <a:r>
              <a:rPr sz="1200" spc="-5" dirty="0">
                <a:latin typeface="Times New Roman"/>
                <a:cs typeface="Times New Roman"/>
              </a:rPr>
              <a:t>течение многих лет. </a:t>
            </a:r>
            <a:r>
              <a:rPr sz="1200" dirty="0">
                <a:latin typeface="Times New Roman"/>
                <a:cs typeface="Times New Roman"/>
              </a:rPr>
              <a:t>В </a:t>
            </a:r>
            <a:r>
              <a:rPr sz="1200" spc="-5" dirty="0">
                <a:latin typeface="Times New Roman"/>
                <a:cs typeface="Times New Roman"/>
              </a:rPr>
              <a:t>других случаях на возможность ошибочного распознавания  атеросклеротической природы депрессии или нераспознания сочетания атеросклероза </a:t>
            </a:r>
            <a:r>
              <a:rPr sz="1200" dirty="0">
                <a:latin typeface="Times New Roman"/>
                <a:cs typeface="Times New Roman"/>
              </a:rPr>
              <a:t>с  </a:t>
            </a:r>
            <a:r>
              <a:rPr sz="1200" spc="-5" dirty="0">
                <a:latin typeface="Times New Roman"/>
                <a:cs typeface="Times New Roman"/>
              </a:rPr>
              <a:t>маниакально-депрессивным психозом указывают заболевания МДП кого-нибудь из детей  или сибсов больного, обнаружение </a:t>
            </a:r>
            <a:r>
              <a:rPr sz="1200" dirty="0">
                <a:latin typeface="Times New Roman"/>
                <a:cs typeface="Times New Roman"/>
              </a:rPr>
              <a:t>у </a:t>
            </a:r>
            <a:r>
              <a:rPr sz="1200" spc="-5" dirty="0">
                <a:latin typeface="Times New Roman"/>
                <a:cs typeface="Times New Roman"/>
              </a:rPr>
              <a:t>него отчетливых фаз </a:t>
            </a:r>
            <a:r>
              <a:rPr sz="1200" dirty="0">
                <a:latin typeface="Times New Roman"/>
                <a:cs typeface="Times New Roman"/>
              </a:rPr>
              <a:t>в </a:t>
            </a:r>
            <a:r>
              <a:rPr sz="1200" spc="-5" dirty="0">
                <a:latin typeface="Times New Roman"/>
                <a:cs typeface="Times New Roman"/>
              </a:rPr>
              <a:t>прошлом. «Эндоформность»  может проявляться </a:t>
            </a:r>
            <a:r>
              <a:rPr sz="1200" dirty="0">
                <a:latin typeface="Times New Roman"/>
                <a:cs typeface="Times New Roman"/>
              </a:rPr>
              <a:t>в </a:t>
            </a:r>
            <a:r>
              <a:rPr sz="1200" spc="-5" dirty="0">
                <a:latin typeface="Times New Roman"/>
                <a:cs typeface="Times New Roman"/>
              </a:rPr>
              <a:t>таком течении депрессии, которое мы определили как  ремиттирующее. Психотическая депрессия на церебрастеническом фоне проходит  спонтанно или после лечения, но через некоторое время повторяется </a:t>
            </a:r>
            <a:r>
              <a:rPr sz="1200" dirty="0">
                <a:latin typeface="Times New Roman"/>
                <a:cs typeface="Times New Roman"/>
              </a:rPr>
              <a:t>с </a:t>
            </a:r>
            <a:r>
              <a:rPr sz="1200" spc="-5" dirty="0">
                <a:latin typeface="Times New Roman"/>
                <a:cs typeface="Times New Roman"/>
              </a:rPr>
              <a:t>явными  органическими изменениями. Доказать сочетание сосудистого заболевания </a:t>
            </a:r>
            <a:r>
              <a:rPr sz="1200" dirty="0">
                <a:latin typeface="Times New Roman"/>
                <a:cs typeface="Times New Roman"/>
              </a:rPr>
              <a:t>с </a:t>
            </a:r>
            <a:r>
              <a:rPr sz="1200" spc="-5" dirty="0">
                <a:latin typeface="Times New Roman"/>
                <a:cs typeface="Times New Roman"/>
              </a:rPr>
              <a:t>МДП, как </a:t>
            </a:r>
            <a:r>
              <a:rPr sz="1200" dirty="0">
                <a:latin typeface="Times New Roman"/>
                <a:cs typeface="Times New Roman"/>
              </a:rPr>
              <a:t>и с  </a:t>
            </a:r>
            <a:r>
              <a:rPr sz="1200" spc="-5" dirty="0">
                <a:latin typeface="Times New Roman"/>
                <a:cs typeface="Times New Roman"/>
              </a:rPr>
              <a:t>шизофренией при ремиттирующем галлюцинаторно-бредовом психозе, удается далеко не  всегда.</a:t>
            </a:r>
            <a:endParaRPr sz="1200">
              <a:latin typeface="Times New Roman"/>
              <a:cs typeface="Times New Roman"/>
            </a:endParaRPr>
          </a:p>
          <a:p>
            <a:pPr marL="12700" marR="5080" indent="449580" algn="just">
              <a:lnSpc>
                <a:spcPts val="1380"/>
              </a:lnSpc>
              <a:spcBef>
                <a:spcPts val="140"/>
              </a:spcBef>
            </a:pPr>
            <a:r>
              <a:rPr sz="1200" spc="-5" dirty="0">
                <a:latin typeface="Times New Roman"/>
                <a:cs typeface="Times New Roman"/>
              </a:rPr>
              <a:t>Больные </a:t>
            </a:r>
            <a:r>
              <a:rPr sz="1200" i="1" spc="-5" dirty="0">
                <a:latin typeface="Times New Roman"/>
                <a:cs typeface="Times New Roman"/>
              </a:rPr>
              <a:t>острыми инициальными галлюцинаторно-бредовыми психозами  </a:t>
            </a:r>
            <a:r>
              <a:rPr sz="1200" spc="-5" dirty="0">
                <a:latin typeface="Times New Roman"/>
                <a:cs typeface="Times New Roman"/>
              </a:rPr>
              <a:t>высказывают бредовые идеи преследования, воздействия, отравления, ущерба,  ипохондрические идеи. Как обычно, преобладают вербальные </a:t>
            </a:r>
            <a:r>
              <a:rPr sz="1200" dirty="0">
                <a:latin typeface="Times New Roman"/>
                <a:cs typeface="Times New Roman"/>
              </a:rPr>
              <a:t>галлюцинации, а  </a:t>
            </a:r>
            <a:r>
              <a:rPr sz="1200" spc="-5" dirty="0">
                <a:latin typeface="Times New Roman"/>
                <a:cs typeface="Times New Roman"/>
              </a:rPr>
              <a:t>зрительные, обонятельные, тактильные </a:t>
            </a:r>
            <a:r>
              <a:rPr sz="1200" dirty="0">
                <a:latin typeface="Times New Roman"/>
                <a:cs typeface="Times New Roman"/>
              </a:rPr>
              <a:t>— </a:t>
            </a:r>
            <a:r>
              <a:rPr sz="1200" spc="-5" dirty="0">
                <a:latin typeface="Times New Roman"/>
                <a:cs typeface="Times New Roman"/>
              </a:rPr>
              <a:t>эпизодичны. Острые галлюцинаторно-  бредовые психозы могут повторяться под действием вредностей, </a:t>
            </a:r>
            <a:r>
              <a:rPr sz="1200" dirty="0">
                <a:latin typeface="Times New Roman"/>
                <a:cs typeface="Times New Roman"/>
              </a:rPr>
              <a:t>а в </a:t>
            </a:r>
            <a:r>
              <a:rPr sz="1200" spc="-5" dirty="0">
                <a:latin typeface="Times New Roman"/>
                <a:cs typeface="Times New Roman"/>
              </a:rPr>
              <a:t>некоторых случаях </a:t>
            </a:r>
            <a:r>
              <a:rPr sz="1200" dirty="0">
                <a:latin typeface="Times New Roman"/>
                <a:cs typeface="Times New Roman"/>
              </a:rPr>
              <a:t>и  </a:t>
            </a:r>
            <a:r>
              <a:rPr sz="1200" spc="-5" dirty="0">
                <a:latin typeface="Times New Roman"/>
                <a:cs typeface="Times New Roman"/>
              </a:rPr>
              <a:t>спонтанно. Повторный приступ иногда переходит </a:t>
            </a:r>
            <a:r>
              <a:rPr sz="1200" dirty="0">
                <a:latin typeface="Times New Roman"/>
                <a:cs typeface="Times New Roman"/>
              </a:rPr>
              <a:t>в </a:t>
            </a:r>
            <a:r>
              <a:rPr sz="1200" spc="-5" dirty="0">
                <a:latin typeface="Times New Roman"/>
                <a:cs typeface="Times New Roman"/>
              </a:rPr>
              <a:t>хронический галлюцинаторно-  бредовый</a:t>
            </a:r>
            <a:r>
              <a:rPr sz="1200" spc="95" dirty="0">
                <a:latin typeface="Times New Roman"/>
                <a:cs typeface="Times New Roman"/>
              </a:rPr>
              <a:t> </a:t>
            </a:r>
            <a:r>
              <a:rPr sz="1200" spc="-5" dirty="0">
                <a:latin typeface="Times New Roman"/>
                <a:cs typeface="Times New Roman"/>
              </a:rPr>
              <a:t>психоз.</a:t>
            </a:r>
            <a:r>
              <a:rPr sz="1200" spc="110" dirty="0">
                <a:latin typeface="Times New Roman"/>
                <a:cs typeface="Times New Roman"/>
              </a:rPr>
              <a:t> </a:t>
            </a:r>
            <a:r>
              <a:rPr sz="1200" spc="-5" dirty="0">
                <a:latin typeface="Times New Roman"/>
                <a:cs typeface="Times New Roman"/>
              </a:rPr>
              <a:t>Такой</a:t>
            </a:r>
            <a:r>
              <a:rPr sz="1200" spc="110" dirty="0">
                <a:latin typeface="Times New Roman"/>
                <a:cs typeface="Times New Roman"/>
              </a:rPr>
              <a:t> </a:t>
            </a:r>
            <a:r>
              <a:rPr sz="1200" spc="-5" dirty="0">
                <a:latin typeface="Times New Roman"/>
                <a:cs typeface="Times New Roman"/>
              </a:rPr>
              <a:t>психоз</a:t>
            </a:r>
            <a:r>
              <a:rPr sz="1200" spc="100" dirty="0">
                <a:latin typeface="Times New Roman"/>
                <a:cs typeface="Times New Roman"/>
              </a:rPr>
              <a:t> </a:t>
            </a:r>
            <a:r>
              <a:rPr sz="1200" spc="-5" dirty="0">
                <a:latin typeface="Times New Roman"/>
                <a:cs typeface="Times New Roman"/>
              </a:rPr>
              <a:t>может</a:t>
            </a:r>
            <a:r>
              <a:rPr sz="1200" spc="105" dirty="0">
                <a:latin typeface="Times New Roman"/>
                <a:cs typeface="Times New Roman"/>
              </a:rPr>
              <a:t> </a:t>
            </a:r>
            <a:r>
              <a:rPr sz="1200" dirty="0">
                <a:latin typeface="Times New Roman"/>
                <a:cs typeface="Times New Roman"/>
              </a:rPr>
              <a:t>и</a:t>
            </a:r>
            <a:r>
              <a:rPr sz="1200" spc="100" dirty="0">
                <a:latin typeface="Times New Roman"/>
                <a:cs typeface="Times New Roman"/>
              </a:rPr>
              <a:t> </a:t>
            </a:r>
            <a:r>
              <a:rPr sz="1200" spc="-5" dirty="0">
                <a:latin typeface="Times New Roman"/>
                <a:cs typeface="Times New Roman"/>
              </a:rPr>
              <a:t>начинаться</a:t>
            </a:r>
            <a:r>
              <a:rPr sz="1200" spc="110" dirty="0">
                <a:latin typeface="Times New Roman"/>
                <a:cs typeface="Times New Roman"/>
              </a:rPr>
              <a:t> </a:t>
            </a:r>
            <a:r>
              <a:rPr sz="1200" spc="-5" dirty="0">
                <a:latin typeface="Times New Roman"/>
                <a:cs typeface="Times New Roman"/>
              </a:rPr>
              <a:t>как</a:t>
            </a:r>
            <a:r>
              <a:rPr sz="1200" spc="100" dirty="0">
                <a:latin typeface="Times New Roman"/>
                <a:cs typeface="Times New Roman"/>
              </a:rPr>
              <a:t> </a:t>
            </a:r>
            <a:r>
              <a:rPr sz="1200" spc="-5" dirty="0">
                <a:latin typeface="Times New Roman"/>
                <a:cs typeface="Times New Roman"/>
              </a:rPr>
              <a:t>хронический.</a:t>
            </a:r>
            <a:r>
              <a:rPr sz="1200" spc="110" dirty="0">
                <a:latin typeface="Times New Roman"/>
                <a:cs typeface="Times New Roman"/>
              </a:rPr>
              <a:t> </a:t>
            </a:r>
            <a:r>
              <a:rPr sz="1200" dirty="0">
                <a:latin typeface="Times New Roman"/>
                <a:cs typeface="Times New Roman"/>
              </a:rPr>
              <a:t>У</a:t>
            </a:r>
            <a:r>
              <a:rPr sz="1200" spc="100" dirty="0">
                <a:latin typeface="Times New Roman"/>
                <a:cs typeface="Times New Roman"/>
              </a:rPr>
              <a:t> </a:t>
            </a:r>
            <a:r>
              <a:rPr sz="1200" spc="-5" dirty="0">
                <a:latin typeface="Times New Roman"/>
                <a:cs typeface="Times New Roman"/>
              </a:rPr>
              <a:t>больных</a:t>
            </a:r>
            <a:r>
              <a:rPr sz="1200" spc="95" dirty="0">
                <a:latin typeface="Times New Roman"/>
                <a:cs typeface="Times New Roman"/>
              </a:rPr>
              <a:t> </a:t>
            </a:r>
            <a:r>
              <a:rPr sz="1200" spc="-5" dirty="0">
                <a:latin typeface="Times New Roman"/>
                <a:cs typeface="Times New Roman"/>
              </a:rPr>
              <a:t>сам</a:t>
            </a:r>
            <a:r>
              <a:rPr sz="1200" spc="100" dirty="0">
                <a:latin typeface="Times New Roman"/>
                <a:cs typeface="Times New Roman"/>
              </a:rPr>
              <a:t> </a:t>
            </a:r>
            <a:r>
              <a:rPr sz="1200" spc="-5" dirty="0">
                <a:latin typeface="Times New Roman"/>
                <a:cs typeface="Times New Roman"/>
              </a:rPr>
              <a:t>по</a:t>
            </a:r>
            <a:endParaRPr sz="1200">
              <a:latin typeface="Times New Roman"/>
              <a:cs typeface="Times New Roman"/>
            </a:endParaRPr>
          </a:p>
        </p:txBody>
      </p:sp>
      <p:sp>
        <p:nvSpPr>
          <p:cNvPr id="5" name="object 5"/>
          <p:cNvSpPr txBox="1"/>
          <p:nvPr/>
        </p:nvSpPr>
        <p:spPr>
          <a:xfrm>
            <a:off x="1069339" y="5519429"/>
            <a:ext cx="519239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себе атеросклеротический процесс долгое время остается</a:t>
            </a:r>
            <a:r>
              <a:rPr sz="1200" spc="260" dirty="0">
                <a:latin typeface="Times New Roman"/>
                <a:cs typeface="Times New Roman"/>
              </a:rPr>
              <a:t> </a:t>
            </a:r>
            <a:r>
              <a:rPr sz="1200" spc="-5" dirty="0">
                <a:latin typeface="Times New Roman"/>
                <a:cs typeface="Times New Roman"/>
              </a:rPr>
              <a:t>«начальным».</a:t>
            </a:r>
            <a:endParaRPr sz="1200">
              <a:latin typeface="Times New Roman"/>
              <a:cs typeface="Times New Roman"/>
            </a:endParaRPr>
          </a:p>
        </p:txBody>
      </p:sp>
      <p:sp>
        <p:nvSpPr>
          <p:cNvPr id="6" name="object 6"/>
          <p:cNvSpPr txBox="1"/>
          <p:nvPr/>
        </p:nvSpPr>
        <p:spPr>
          <a:xfrm>
            <a:off x="1069339" y="5519429"/>
            <a:ext cx="5961380" cy="383540"/>
          </a:xfrm>
          <a:prstGeom prst="rect">
            <a:avLst/>
          </a:prstGeom>
        </p:spPr>
        <p:txBody>
          <a:bodyPr vert="horz" wrap="square" lIns="0" tIns="24765" rIns="0" bIns="0" rtlCol="0">
            <a:spAutoFit/>
          </a:bodyPr>
          <a:lstStyle/>
          <a:p>
            <a:pPr marL="12700" marR="5080" indent="5283835">
              <a:lnSpc>
                <a:spcPts val="1380"/>
              </a:lnSpc>
              <a:spcBef>
                <a:spcPts val="195"/>
              </a:spcBef>
              <a:tabLst>
                <a:tab pos="1001394" algn="l"/>
                <a:tab pos="1803400" algn="l"/>
                <a:tab pos="2586355" algn="l"/>
                <a:tab pos="3061335" algn="l"/>
                <a:tab pos="3934460" algn="l"/>
                <a:tab pos="5007610" algn="l"/>
                <a:tab pos="5256530" algn="l"/>
              </a:tabLst>
            </a:pPr>
            <a:r>
              <a:rPr sz="1200" spc="-5" dirty="0">
                <a:latin typeface="Times New Roman"/>
                <a:cs typeface="Times New Roman"/>
              </a:rPr>
              <a:t>Только </a:t>
            </a:r>
            <a:r>
              <a:rPr sz="1200" dirty="0">
                <a:latin typeface="Times New Roman"/>
                <a:cs typeface="Times New Roman"/>
              </a:rPr>
              <a:t>с  </a:t>
            </a:r>
            <a:r>
              <a:rPr sz="1200" spc="-5" dirty="0">
                <a:latin typeface="Times New Roman"/>
                <a:cs typeface="Times New Roman"/>
              </a:rPr>
              <a:t>на</a:t>
            </a:r>
            <a:r>
              <a:rPr sz="1200" dirty="0">
                <a:latin typeface="Times New Roman"/>
                <a:cs typeface="Times New Roman"/>
              </a:rPr>
              <a:t>р</a:t>
            </a:r>
            <a:r>
              <a:rPr sz="1200" spc="-5" dirty="0">
                <a:latin typeface="Times New Roman"/>
                <a:cs typeface="Times New Roman"/>
              </a:rPr>
              <a:t>астан</a:t>
            </a:r>
            <a:r>
              <a:rPr sz="1200" spc="5" dirty="0">
                <a:latin typeface="Times New Roman"/>
                <a:cs typeface="Times New Roman"/>
              </a:rPr>
              <a:t>и</a:t>
            </a:r>
            <a:r>
              <a:rPr sz="1200" spc="-5" dirty="0">
                <a:latin typeface="Times New Roman"/>
                <a:cs typeface="Times New Roman"/>
              </a:rPr>
              <a:t>е</a:t>
            </a:r>
            <a:r>
              <a:rPr sz="1200" dirty="0">
                <a:latin typeface="Times New Roman"/>
                <a:cs typeface="Times New Roman"/>
              </a:rPr>
              <a:t>м	</a:t>
            </a:r>
            <a:r>
              <a:rPr sz="1200" spc="-5" dirty="0">
                <a:latin typeface="Times New Roman"/>
                <a:cs typeface="Times New Roman"/>
              </a:rPr>
              <a:t>деменци</a:t>
            </a:r>
            <a:r>
              <a:rPr sz="1200" dirty="0">
                <a:latin typeface="Times New Roman"/>
                <a:cs typeface="Times New Roman"/>
              </a:rPr>
              <a:t>и	</a:t>
            </a:r>
            <a:r>
              <a:rPr sz="1200" spc="-5" dirty="0">
                <a:latin typeface="Times New Roman"/>
                <a:cs typeface="Times New Roman"/>
              </a:rPr>
              <a:t>бредо</a:t>
            </a:r>
            <a:r>
              <a:rPr sz="1200" spc="-10" dirty="0">
                <a:latin typeface="Times New Roman"/>
                <a:cs typeface="Times New Roman"/>
              </a:rPr>
              <a:t>в</a:t>
            </a:r>
            <a:r>
              <a:rPr sz="1200" dirty="0">
                <a:latin typeface="Times New Roman"/>
                <a:cs typeface="Times New Roman"/>
              </a:rPr>
              <a:t>ые	</a:t>
            </a:r>
            <a:r>
              <a:rPr sz="1200" spc="-5" dirty="0">
                <a:latin typeface="Times New Roman"/>
                <a:cs typeface="Times New Roman"/>
              </a:rPr>
              <a:t>иде</a:t>
            </a:r>
            <a:r>
              <a:rPr sz="1200" dirty="0">
                <a:latin typeface="Times New Roman"/>
                <a:cs typeface="Times New Roman"/>
              </a:rPr>
              <a:t>и	</a:t>
            </a:r>
            <a:r>
              <a:rPr sz="1200" spc="-5" dirty="0">
                <a:latin typeface="Times New Roman"/>
                <a:cs typeface="Times New Roman"/>
              </a:rPr>
              <a:t>стан</a:t>
            </a:r>
            <a:r>
              <a:rPr sz="1200" dirty="0">
                <a:latin typeface="Times New Roman"/>
                <a:cs typeface="Times New Roman"/>
              </a:rPr>
              <a:t>ов</a:t>
            </a:r>
            <a:r>
              <a:rPr sz="1200" spc="-5" dirty="0">
                <a:latin typeface="Times New Roman"/>
                <a:cs typeface="Times New Roman"/>
              </a:rPr>
              <a:t>я</a:t>
            </a:r>
            <a:r>
              <a:rPr sz="1200" dirty="0">
                <a:latin typeface="Times New Roman"/>
                <a:cs typeface="Times New Roman"/>
              </a:rPr>
              <a:t>т</a:t>
            </a:r>
            <a:r>
              <a:rPr sz="1200" spc="-5" dirty="0">
                <a:latin typeface="Times New Roman"/>
                <a:cs typeface="Times New Roman"/>
              </a:rPr>
              <a:t>с</a:t>
            </a:r>
            <a:r>
              <a:rPr sz="1200" dirty="0">
                <a:latin typeface="Times New Roman"/>
                <a:cs typeface="Times New Roman"/>
              </a:rPr>
              <a:t>я	о</a:t>
            </a:r>
            <a:r>
              <a:rPr sz="1200" spc="-5" dirty="0">
                <a:latin typeface="Times New Roman"/>
                <a:cs typeface="Times New Roman"/>
              </a:rPr>
              <a:t>т</a:t>
            </a:r>
            <a:r>
              <a:rPr sz="1200" dirty="0">
                <a:latin typeface="Times New Roman"/>
                <a:cs typeface="Times New Roman"/>
              </a:rPr>
              <a:t>рыво</a:t>
            </a:r>
            <a:r>
              <a:rPr sz="1200" spc="-5" dirty="0">
                <a:latin typeface="Times New Roman"/>
                <a:cs typeface="Times New Roman"/>
              </a:rPr>
              <a:t>чн</a:t>
            </a:r>
            <a:r>
              <a:rPr sz="1200" dirty="0">
                <a:latin typeface="Times New Roman"/>
                <a:cs typeface="Times New Roman"/>
              </a:rPr>
              <a:t>ы</a:t>
            </a:r>
            <a:r>
              <a:rPr sz="1200" spc="-5" dirty="0">
                <a:latin typeface="Times New Roman"/>
                <a:cs typeface="Times New Roman"/>
              </a:rPr>
              <a:t>м</a:t>
            </a:r>
            <a:r>
              <a:rPr sz="1200" dirty="0">
                <a:latin typeface="Times New Roman"/>
                <a:cs typeface="Times New Roman"/>
              </a:rPr>
              <a:t>и	и	</a:t>
            </a:r>
            <a:r>
              <a:rPr sz="1200" spc="-5" dirty="0">
                <a:latin typeface="Times New Roman"/>
                <a:cs typeface="Times New Roman"/>
              </a:rPr>
              <a:t>не</a:t>
            </a:r>
            <a:r>
              <a:rPr sz="1200" dirty="0">
                <a:latin typeface="Times New Roman"/>
                <a:cs typeface="Times New Roman"/>
              </a:rPr>
              <a:t>л</a:t>
            </a:r>
            <a:r>
              <a:rPr sz="1200" spc="-5" dirty="0">
                <a:latin typeface="Times New Roman"/>
                <a:cs typeface="Times New Roman"/>
              </a:rPr>
              <a:t>еп</a:t>
            </a:r>
            <a:r>
              <a:rPr sz="1200" dirty="0">
                <a:latin typeface="Times New Roman"/>
                <a:cs typeface="Times New Roman"/>
              </a:rPr>
              <a:t>ы</a:t>
            </a:r>
            <a:r>
              <a:rPr sz="1200" spc="-5" dirty="0">
                <a:latin typeface="Times New Roman"/>
                <a:cs typeface="Times New Roman"/>
              </a:rPr>
              <a:t>ми</a:t>
            </a:r>
            <a:r>
              <a:rPr sz="1200" dirty="0">
                <a:latin typeface="Times New Roman"/>
                <a:cs typeface="Times New Roman"/>
              </a:rPr>
              <a:t>,</a:t>
            </a:r>
            <a:endParaRPr sz="1200">
              <a:latin typeface="Times New Roman"/>
              <a:cs typeface="Times New Roman"/>
            </a:endParaRPr>
          </a:p>
        </p:txBody>
      </p:sp>
      <p:sp>
        <p:nvSpPr>
          <p:cNvPr id="7" name="object 7"/>
          <p:cNvSpPr txBox="1"/>
          <p:nvPr/>
        </p:nvSpPr>
        <p:spPr>
          <a:xfrm>
            <a:off x="1069339" y="5869949"/>
            <a:ext cx="168148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галлюцинации</a:t>
            </a:r>
            <a:r>
              <a:rPr sz="1200" spc="-35" dirty="0">
                <a:latin typeface="Times New Roman"/>
                <a:cs typeface="Times New Roman"/>
              </a:rPr>
              <a:t> </a:t>
            </a:r>
            <a:r>
              <a:rPr sz="1200" spc="-5" dirty="0">
                <a:latin typeface="Times New Roman"/>
                <a:cs typeface="Times New Roman"/>
              </a:rPr>
              <a:t>бледнеют.</a:t>
            </a:r>
            <a:endParaRPr sz="1200">
              <a:latin typeface="Times New Roman"/>
              <a:cs typeface="Times New Roman"/>
            </a:endParaRPr>
          </a:p>
        </p:txBody>
      </p:sp>
      <p:sp>
        <p:nvSpPr>
          <p:cNvPr id="8" name="object 8"/>
          <p:cNvSpPr txBox="1"/>
          <p:nvPr/>
        </p:nvSpPr>
        <p:spPr>
          <a:xfrm>
            <a:off x="6333185" y="6064259"/>
            <a:ext cx="6985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Times New Roman"/>
                <a:cs typeface="Times New Roman"/>
              </a:rPr>
              <a:t>бредом</a:t>
            </a:r>
            <a:r>
              <a:rPr sz="1200" spc="265" dirty="0">
                <a:latin typeface="Times New Roman"/>
                <a:cs typeface="Times New Roman"/>
              </a:rPr>
              <a:t> </a:t>
            </a:r>
            <a:r>
              <a:rPr sz="1200" dirty="0">
                <a:latin typeface="Times New Roman"/>
                <a:cs typeface="Times New Roman"/>
              </a:rPr>
              <a:t>и</a:t>
            </a:r>
            <a:endParaRPr sz="1200">
              <a:latin typeface="Times New Roman"/>
              <a:cs typeface="Times New Roman"/>
            </a:endParaRPr>
          </a:p>
        </p:txBody>
      </p:sp>
      <p:sp>
        <p:nvSpPr>
          <p:cNvPr id="9" name="object 9"/>
          <p:cNvSpPr txBox="1"/>
          <p:nvPr/>
        </p:nvSpPr>
        <p:spPr>
          <a:xfrm>
            <a:off x="1069339" y="6064259"/>
            <a:ext cx="5169535" cy="963930"/>
          </a:xfrm>
          <a:prstGeom prst="rect">
            <a:avLst/>
          </a:prstGeom>
        </p:spPr>
        <p:txBody>
          <a:bodyPr vert="horz" wrap="square" lIns="0" tIns="24765" rIns="0" bIns="0" rtlCol="0">
            <a:spAutoFit/>
          </a:bodyPr>
          <a:lstStyle/>
          <a:p>
            <a:pPr marL="12700" marR="5080" indent="449580">
              <a:lnSpc>
                <a:spcPts val="1380"/>
              </a:lnSpc>
              <a:spcBef>
                <a:spcPts val="195"/>
              </a:spcBef>
            </a:pPr>
            <a:r>
              <a:rPr sz="1200" spc="-5" dirty="0">
                <a:latin typeface="Times New Roman"/>
                <a:cs typeface="Times New Roman"/>
              </a:rPr>
              <a:t>Можно выделить три основные группы </a:t>
            </a:r>
            <a:r>
              <a:rPr sz="1200" i="1" spc="-5" dirty="0">
                <a:latin typeface="Times New Roman"/>
                <a:cs typeface="Times New Roman"/>
              </a:rPr>
              <a:t>хронических психозов </a:t>
            </a:r>
            <a:r>
              <a:rPr sz="1200" dirty="0">
                <a:latin typeface="Times New Roman"/>
                <a:cs typeface="Times New Roman"/>
              </a:rPr>
              <a:t>с  </a:t>
            </a:r>
            <a:r>
              <a:rPr sz="1200" spc="-5" dirty="0">
                <a:latin typeface="Times New Roman"/>
                <a:cs typeface="Times New Roman"/>
              </a:rPr>
              <a:t>галлюцинациями при слабо выраженном</a:t>
            </a:r>
            <a:r>
              <a:rPr sz="1200" spc="35" dirty="0">
                <a:latin typeface="Times New Roman"/>
                <a:cs typeface="Times New Roman"/>
              </a:rPr>
              <a:t> </a:t>
            </a:r>
            <a:r>
              <a:rPr sz="1200" spc="-5" dirty="0">
                <a:latin typeface="Times New Roman"/>
                <a:cs typeface="Times New Roman"/>
              </a:rPr>
              <a:t>атеросклерозе:</a:t>
            </a:r>
            <a:endParaRPr sz="1200">
              <a:latin typeface="Times New Roman"/>
              <a:cs typeface="Times New Roman"/>
            </a:endParaRPr>
          </a:p>
          <a:p>
            <a:pPr marL="626745" indent="-165735">
              <a:lnSpc>
                <a:spcPct val="100000"/>
              </a:lnSpc>
              <a:spcBef>
                <a:spcPts val="45"/>
              </a:spcBef>
              <a:buAutoNum type="arabicParenR"/>
              <a:tabLst>
                <a:tab pos="627380" algn="l"/>
              </a:tabLst>
            </a:pPr>
            <a:r>
              <a:rPr sz="1200" spc="-5" dirty="0">
                <a:latin typeface="Times New Roman"/>
                <a:cs typeface="Times New Roman"/>
              </a:rPr>
              <a:t>паранойяльный</a:t>
            </a:r>
            <a:r>
              <a:rPr sz="1200" spc="10" dirty="0">
                <a:latin typeface="Times New Roman"/>
                <a:cs typeface="Times New Roman"/>
              </a:rPr>
              <a:t> </a:t>
            </a:r>
            <a:r>
              <a:rPr sz="1200" spc="-5" dirty="0">
                <a:latin typeface="Times New Roman"/>
                <a:cs typeface="Times New Roman"/>
              </a:rPr>
              <a:t>психоз;</a:t>
            </a:r>
            <a:endParaRPr sz="1200">
              <a:latin typeface="Times New Roman"/>
              <a:cs typeface="Times New Roman"/>
            </a:endParaRPr>
          </a:p>
          <a:p>
            <a:pPr marL="626745" indent="-165735">
              <a:lnSpc>
                <a:spcPct val="100000"/>
              </a:lnSpc>
              <a:spcBef>
                <a:spcPts val="90"/>
              </a:spcBef>
              <a:buAutoNum type="arabicParenR"/>
              <a:tabLst>
                <a:tab pos="627380" algn="l"/>
              </a:tabLst>
            </a:pPr>
            <a:r>
              <a:rPr sz="1200" spc="-5" dirty="0">
                <a:latin typeface="Times New Roman"/>
                <a:cs typeface="Times New Roman"/>
              </a:rPr>
              <a:t>атеросклеротический галлюцинаторно-параноидный</a:t>
            </a:r>
            <a:r>
              <a:rPr sz="1200" spc="15" dirty="0">
                <a:latin typeface="Times New Roman"/>
                <a:cs typeface="Times New Roman"/>
              </a:rPr>
              <a:t> </a:t>
            </a:r>
            <a:r>
              <a:rPr sz="1200" spc="-5" dirty="0">
                <a:latin typeface="Times New Roman"/>
                <a:cs typeface="Times New Roman"/>
              </a:rPr>
              <a:t>психоз;</a:t>
            </a:r>
            <a:endParaRPr sz="1200">
              <a:latin typeface="Times New Roman"/>
              <a:cs typeface="Times New Roman"/>
            </a:endParaRPr>
          </a:p>
          <a:p>
            <a:pPr marL="626745" indent="-165735">
              <a:lnSpc>
                <a:spcPct val="100000"/>
              </a:lnSpc>
              <a:spcBef>
                <a:spcPts val="80"/>
              </a:spcBef>
              <a:buAutoNum type="arabicParenR"/>
              <a:tabLst>
                <a:tab pos="627380" algn="l"/>
              </a:tabLst>
            </a:pPr>
            <a:r>
              <a:rPr sz="1200" spc="-5" dirty="0">
                <a:latin typeface="Times New Roman"/>
                <a:cs typeface="Times New Roman"/>
              </a:rPr>
              <a:t>атеросклеротический</a:t>
            </a:r>
            <a:r>
              <a:rPr sz="1200" dirty="0">
                <a:latin typeface="Times New Roman"/>
                <a:cs typeface="Times New Roman"/>
              </a:rPr>
              <a:t> </a:t>
            </a:r>
            <a:r>
              <a:rPr sz="1200" spc="-5" dirty="0">
                <a:latin typeface="Times New Roman"/>
                <a:cs typeface="Times New Roman"/>
              </a:rPr>
              <a:t>галлюциноз.</a:t>
            </a:r>
            <a:endParaRPr sz="1200">
              <a:latin typeface="Times New Roman"/>
              <a:cs typeface="Times New Roman"/>
            </a:endParaRPr>
          </a:p>
        </p:txBody>
      </p:sp>
      <p:sp>
        <p:nvSpPr>
          <p:cNvPr id="10" name="object 10"/>
          <p:cNvSpPr txBox="1"/>
          <p:nvPr/>
        </p:nvSpPr>
        <p:spPr>
          <a:xfrm>
            <a:off x="1069339" y="7014219"/>
            <a:ext cx="5963285" cy="2679700"/>
          </a:xfrm>
          <a:prstGeom prst="rect">
            <a:avLst/>
          </a:prstGeom>
        </p:spPr>
        <p:txBody>
          <a:bodyPr vert="horz" wrap="square" lIns="0" tIns="24765" rIns="0" bIns="0" rtlCol="0">
            <a:spAutoFit/>
          </a:bodyPr>
          <a:lstStyle/>
          <a:p>
            <a:pPr marL="12700" marR="5080" indent="449580" algn="just">
              <a:lnSpc>
                <a:spcPts val="1380"/>
              </a:lnSpc>
              <a:spcBef>
                <a:spcPts val="195"/>
              </a:spcBef>
            </a:pPr>
            <a:r>
              <a:rPr sz="1200" spc="-5" dirty="0">
                <a:latin typeface="Times New Roman"/>
                <a:cs typeface="Times New Roman"/>
              </a:rPr>
              <a:t>Чаще всего наблюдается паранойяльный психоз, для которого характерен бред  ревности, возникающий </a:t>
            </a:r>
            <a:r>
              <a:rPr sz="1200" dirty="0">
                <a:latin typeface="Times New Roman"/>
                <a:cs typeface="Times New Roman"/>
              </a:rPr>
              <a:t>у </a:t>
            </a:r>
            <a:r>
              <a:rPr sz="1200" spc="-5" dirty="0">
                <a:latin typeface="Times New Roman"/>
                <a:cs typeface="Times New Roman"/>
              </a:rPr>
              <a:t>больных, как правило </a:t>
            </a:r>
            <a:r>
              <a:rPr sz="1200" dirty="0">
                <a:latin typeface="Times New Roman"/>
                <a:cs typeface="Times New Roman"/>
              </a:rPr>
              <a:t>у </a:t>
            </a:r>
            <a:r>
              <a:rPr sz="1200" spc="-5" dirty="0">
                <a:latin typeface="Times New Roman"/>
                <a:cs typeface="Times New Roman"/>
              </a:rPr>
              <a:t>мужчин, долго остающихся достаточно  активными </a:t>
            </a:r>
            <a:r>
              <a:rPr sz="1200" dirty="0">
                <a:latin typeface="Times New Roman"/>
                <a:cs typeface="Times New Roman"/>
              </a:rPr>
              <a:t>и </a:t>
            </a:r>
            <a:r>
              <a:rPr sz="1200" spc="-5" dirty="0">
                <a:latin typeface="Times New Roman"/>
                <a:cs typeface="Times New Roman"/>
              </a:rPr>
              <a:t>приспособленными </a:t>
            </a:r>
            <a:r>
              <a:rPr sz="1200" dirty="0">
                <a:latin typeface="Times New Roman"/>
                <a:cs typeface="Times New Roman"/>
              </a:rPr>
              <a:t>к </a:t>
            </a:r>
            <a:r>
              <a:rPr sz="1200" spc="-5" dirty="0">
                <a:latin typeface="Times New Roman"/>
                <a:cs typeface="Times New Roman"/>
              </a:rPr>
              <a:t>жизни. После периода подозрений по какому-нибудь  незначительному поводу </a:t>
            </a:r>
            <a:r>
              <a:rPr sz="1200" dirty="0">
                <a:latin typeface="Times New Roman"/>
                <a:cs typeface="Times New Roman"/>
              </a:rPr>
              <a:t>у </a:t>
            </a:r>
            <a:r>
              <a:rPr sz="1200" spc="-5" dirty="0">
                <a:latin typeface="Times New Roman"/>
                <a:cs typeface="Times New Roman"/>
              </a:rPr>
              <a:t>больных появляются идеи супружеской неверности. </a:t>
            </a:r>
            <a:r>
              <a:rPr sz="1200" dirty="0">
                <a:latin typeface="Times New Roman"/>
                <a:cs typeface="Times New Roman"/>
              </a:rPr>
              <a:t>У </a:t>
            </a:r>
            <a:r>
              <a:rPr sz="1200" spc="-5" dirty="0">
                <a:latin typeface="Times New Roman"/>
                <a:cs typeface="Times New Roman"/>
              </a:rPr>
              <a:t>ряда  больных идеи ревности обусловлены особенностями личности </a:t>
            </a:r>
            <a:r>
              <a:rPr sz="1200" dirty="0">
                <a:latin typeface="Times New Roman"/>
                <a:cs typeface="Times New Roman"/>
              </a:rPr>
              <a:t>— </a:t>
            </a:r>
            <a:r>
              <a:rPr sz="1200" spc="-5" dirty="0">
                <a:latin typeface="Times New Roman"/>
                <a:cs typeface="Times New Roman"/>
              </a:rPr>
              <a:t>стеничностью,  гиперактивностью, склонностью </a:t>
            </a:r>
            <a:r>
              <a:rPr sz="1200" dirty="0">
                <a:latin typeface="Times New Roman"/>
                <a:cs typeface="Times New Roman"/>
              </a:rPr>
              <a:t>к </a:t>
            </a:r>
            <a:r>
              <a:rPr sz="1200" spc="-5" dirty="0">
                <a:latin typeface="Times New Roman"/>
                <a:cs typeface="Times New Roman"/>
              </a:rPr>
              <a:t>сверхценным образованиям. </a:t>
            </a:r>
            <a:r>
              <a:rPr sz="1200" dirty="0">
                <a:latin typeface="Times New Roman"/>
                <a:cs typeface="Times New Roman"/>
              </a:rPr>
              <a:t>В </a:t>
            </a:r>
            <a:r>
              <a:rPr sz="1200" spc="-5" dirty="0">
                <a:latin typeface="Times New Roman"/>
                <a:cs typeface="Times New Roman"/>
              </a:rPr>
              <a:t>некоторых случаях  действует психологический механизм актуализации прежних конфликтов, реакции на  собственную</a:t>
            </a:r>
            <a:r>
              <a:rPr sz="1200" spc="5" dirty="0">
                <a:latin typeface="Times New Roman"/>
                <a:cs typeface="Times New Roman"/>
              </a:rPr>
              <a:t> </a:t>
            </a:r>
            <a:r>
              <a:rPr sz="1200" spc="-5" dirty="0">
                <a:latin typeface="Times New Roman"/>
                <a:cs typeface="Times New Roman"/>
              </a:rPr>
              <a:t>несостоятельность.</a:t>
            </a:r>
            <a:endParaRPr sz="1200">
              <a:latin typeface="Times New Roman"/>
              <a:cs typeface="Times New Roman"/>
            </a:endParaRPr>
          </a:p>
          <a:p>
            <a:pPr marL="12700" marR="5080" indent="449580" algn="just">
              <a:lnSpc>
                <a:spcPts val="1380"/>
              </a:lnSpc>
              <a:spcBef>
                <a:spcPts val="140"/>
              </a:spcBef>
            </a:pPr>
            <a:r>
              <a:rPr sz="1200" spc="-5" dirty="0">
                <a:latin typeface="Times New Roman"/>
                <a:cs typeface="Times New Roman"/>
              </a:rPr>
              <a:t>Наряду </a:t>
            </a:r>
            <a:r>
              <a:rPr sz="1200" dirty="0">
                <a:latin typeface="Times New Roman"/>
                <a:cs typeface="Times New Roman"/>
              </a:rPr>
              <a:t>с </a:t>
            </a:r>
            <a:r>
              <a:rPr sz="1200" spc="-5" dirty="0">
                <a:latin typeface="Times New Roman"/>
                <a:cs typeface="Times New Roman"/>
              </a:rPr>
              <a:t>хроническим вербальным галлюцинозом при атеросклерозе выявляют  случаи других </a:t>
            </a:r>
            <a:r>
              <a:rPr sz="1200" i="1" spc="-5" dirty="0">
                <a:latin typeface="Times New Roman"/>
                <a:cs typeface="Times New Roman"/>
              </a:rPr>
              <a:t>хронических галлюцинозов</a:t>
            </a:r>
            <a:r>
              <a:rPr sz="1200" spc="-5" dirty="0">
                <a:latin typeface="Times New Roman"/>
                <a:cs typeface="Times New Roman"/>
              </a:rPr>
              <a:t>: зрительного типа </a:t>
            </a:r>
            <a:r>
              <a:rPr sz="1200" dirty="0">
                <a:latin typeface="Times New Roman"/>
                <a:cs typeface="Times New Roman"/>
              </a:rPr>
              <a:t>Шарля </a:t>
            </a:r>
            <a:r>
              <a:rPr sz="1200" spc="-5" dirty="0">
                <a:latin typeface="Times New Roman"/>
                <a:cs typeface="Times New Roman"/>
              </a:rPr>
              <a:t>Боне, тактильного  (Экбома), обонятельного. Таким больным обычно </a:t>
            </a:r>
            <a:r>
              <a:rPr sz="1200" dirty="0">
                <a:latin typeface="Times New Roman"/>
                <a:cs typeface="Times New Roman"/>
              </a:rPr>
              <a:t>вначале </a:t>
            </a:r>
            <a:r>
              <a:rPr sz="1200" spc="-5" dirty="0">
                <a:latin typeface="Times New Roman"/>
                <a:cs typeface="Times New Roman"/>
              </a:rPr>
              <a:t>ошибочно ставят диагноз  инволюционного галлюциноза. </a:t>
            </a:r>
            <a:r>
              <a:rPr sz="1200" dirty="0">
                <a:latin typeface="Times New Roman"/>
                <a:cs typeface="Times New Roman"/>
              </a:rPr>
              <a:t>При длительном </a:t>
            </a:r>
            <a:r>
              <a:rPr sz="1200" spc="-5" dirty="0">
                <a:latin typeface="Times New Roman"/>
                <a:cs typeface="Times New Roman"/>
              </a:rPr>
              <a:t>наблюдении больных обнаруживают  признаки церебрального атеросклероза (или сенильной деменции, или шизофрении). </a:t>
            </a:r>
            <a:r>
              <a:rPr sz="1200" dirty="0">
                <a:latin typeface="Times New Roman"/>
                <a:cs typeface="Times New Roman"/>
              </a:rPr>
              <a:t>У  </a:t>
            </a:r>
            <a:r>
              <a:rPr sz="1200" spc="-5" dirty="0">
                <a:latin typeface="Times New Roman"/>
                <a:cs typeface="Times New Roman"/>
              </a:rPr>
              <a:t>больных, обычно старческого возраста, наблюдаются </a:t>
            </a:r>
            <a:r>
              <a:rPr sz="1200" dirty="0">
                <a:latin typeface="Times New Roman"/>
                <a:cs typeface="Times New Roman"/>
              </a:rPr>
              <a:t>и </a:t>
            </a:r>
            <a:r>
              <a:rPr sz="1200" spc="-5" dirty="0">
                <a:latin typeface="Times New Roman"/>
                <a:cs typeface="Times New Roman"/>
              </a:rPr>
              <a:t>хронические состояния  непсихотического</a:t>
            </a:r>
            <a:r>
              <a:rPr sz="1200" spc="105" dirty="0">
                <a:latin typeface="Times New Roman"/>
                <a:cs typeface="Times New Roman"/>
              </a:rPr>
              <a:t> </a:t>
            </a:r>
            <a:r>
              <a:rPr sz="1200" spc="-5" dirty="0">
                <a:latin typeface="Times New Roman"/>
                <a:cs typeface="Times New Roman"/>
              </a:rPr>
              <a:t>уровня</a:t>
            </a:r>
            <a:r>
              <a:rPr sz="1200" spc="100" dirty="0">
                <a:latin typeface="Times New Roman"/>
                <a:cs typeface="Times New Roman"/>
              </a:rPr>
              <a:t> </a:t>
            </a:r>
            <a:r>
              <a:rPr sz="1200" spc="-5" dirty="0">
                <a:latin typeface="Times New Roman"/>
                <a:cs typeface="Times New Roman"/>
              </a:rPr>
              <a:t>со</a:t>
            </a:r>
            <a:r>
              <a:rPr sz="1200" spc="95" dirty="0">
                <a:latin typeface="Times New Roman"/>
                <a:cs typeface="Times New Roman"/>
              </a:rPr>
              <a:t> </a:t>
            </a:r>
            <a:r>
              <a:rPr sz="1200" spc="-5" dirty="0">
                <a:latin typeface="Times New Roman"/>
                <a:cs typeface="Times New Roman"/>
              </a:rPr>
              <a:t>слуховыми</a:t>
            </a:r>
            <a:r>
              <a:rPr sz="1200" spc="95" dirty="0">
                <a:latin typeface="Times New Roman"/>
                <a:cs typeface="Times New Roman"/>
              </a:rPr>
              <a:t> </a:t>
            </a:r>
            <a:r>
              <a:rPr sz="1200" spc="-5" dirty="0">
                <a:latin typeface="Times New Roman"/>
                <a:cs typeface="Times New Roman"/>
              </a:rPr>
              <a:t>обманами</a:t>
            </a:r>
            <a:r>
              <a:rPr sz="1200" spc="100" dirty="0">
                <a:latin typeface="Times New Roman"/>
                <a:cs typeface="Times New Roman"/>
              </a:rPr>
              <a:t> </a:t>
            </a:r>
            <a:r>
              <a:rPr sz="1200" dirty="0">
                <a:latin typeface="Times New Roman"/>
                <a:cs typeface="Times New Roman"/>
              </a:rPr>
              <a:t>—</a:t>
            </a:r>
            <a:r>
              <a:rPr sz="1200" spc="95" dirty="0">
                <a:latin typeface="Times New Roman"/>
                <a:cs typeface="Times New Roman"/>
              </a:rPr>
              <a:t> </a:t>
            </a:r>
            <a:r>
              <a:rPr sz="1200" spc="-5" dirty="0">
                <a:latin typeface="Times New Roman"/>
                <a:cs typeface="Times New Roman"/>
              </a:rPr>
              <a:t>постоянное</a:t>
            </a:r>
            <a:r>
              <a:rPr sz="1200" spc="120" dirty="0">
                <a:latin typeface="Times New Roman"/>
                <a:cs typeface="Times New Roman"/>
              </a:rPr>
              <a:t> </a:t>
            </a:r>
            <a:r>
              <a:rPr sz="1200" spc="-5" dirty="0">
                <a:latin typeface="Times New Roman"/>
                <a:cs typeface="Times New Roman"/>
              </a:rPr>
              <a:t>слышание</a:t>
            </a:r>
            <a:r>
              <a:rPr sz="1200" spc="105" dirty="0">
                <a:latin typeface="Times New Roman"/>
                <a:cs typeface="Times New Roman"/>
              </a:rPr>
              <a:t> </a:t>
            </a:r>
            <a:r>
              <a:rPr sz="1200" spc="-5" dirty="0">
                <a:latin typeface="Times New Roman"/>
                <a:cs typeface="Times New Roman"/>
              </a:rPr>
              <a:t>музыки,</a:t>
            </a:r>
            <a:endParaRPr sz="1200">
              <a:latin typeface="Times New Roman"/>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67479" y="4944060"/>
            <a:ext cx="168910" cy="357505"/>
          </a:xfrm>
          <a:prstGeom prst="rect">
            <a:avLst/>
          </a:prstGeom>
        </p:spPr>
        <p:txBody>
          <a:bodyPr vert="horz" wrap="square" lIns="0" tIns="0" rIns="0" bIns="0" rtlCol="0">
            <a:spAutoFit/>
          </a:bodyPr>
          <a:lstStyle/>
          <a:p>
            <a:pPr>
              <a:lnSpc>
                <a:spcPts val="2760"/>
              </a:lnSpc>
            </a:pPr>
            <a:r>
              <a:rPr sz="2400" dirty="0">
                <a:latin typeface="Cambria"/>
                <a:cs typeface="Cambria"/>
              </a:rPr>
              <a:t>7</a:t>
            </a:r>
            <a:endParaRPr sz="2400">
              <a:latin typeface="Cambria"/>
              <a:cs typeface="Cambria"/>
            </a:endParaRPr>
          </a:p>
        </p:txBody>
      </p:sp>
      <p:sp>
        <p:nvSpPr>
          <p:cNvPr id="3" name="object 3"/>
          <p:cNvSpPr/>
          <p:nvPr/>
        </p:nvSpPr>
        <p:spPr>
          <a:xfrm>
            <a:off x="1080135" y="3949074"/>
            <a:ext cx="5939790" cy="1581150"/>
          </a:xfrm>
          <a:custGeom>
            <a:avLst/>
            <a:gdLst/>
            <a:ahLst/>
            <a:cxnLst/>
            <a:rect l="l" t="t" r="r" b="b"/>
            <a:pathLst>
              <a:path w="5939790" h="1581150">
                <a:moveTo>
                  <a:pt x="5939790" y="0"/>
                </a:moveTo>
                <a:lnTo>
                  <a:pt x="0" y="0"/>
                </a:lnTo>
                <a:lnTo>
                  <a:pt x="0" y="1581149"/>
                </a:lnTo>
                <a:lnTo>
                  <a:pt x="5939790" y="1581149"/>
                </a:lnTo>
                <a:lnTo>
                  <a:pt x="5939790" y="0"/>
                </a:lnTo>
                <a:close/>
              </a:path>
            </a:pathLst>
          </a:custGeom>
          <a:solidFill>
            <a:srgbClr val="FFFFFF"/>
          </a:solidFill>
        </p:spPr>
        <p:txBody>
          <a:bodyPr wrap="square" lIns="0" tIns="0" rIns="0" bIns="0" rtlCol="0"/>
          <a:lstStyle/>
          <a:p>
            <a:endParaRPr/>
          </a:p>
        </p:txBody>
      </p:sp>
      <p:sp>
        <p:nvSpPr>
          <p:cNvPr id="4" name="object 4"/>
          <p:cNvSpPr txBox="1"/>
          <p:nvPr/>
        </p:nvSpPr>
        <p:spPr>
          <a:xfrm>
            <a:off x="1069339" y="415299"/>
            <a:ext cx="5966460" cy="9469120"/>
          </a:xfrm>
          <a:prstGeom prst="rect">
            <a:avLst/>
          </a:prstGeom>
        </p:spPr>
        <p:txBody>
          <a:bodyPr vert="horz" wrap="square" lIns="0" tIns="12700" rIns="0" bIns="0" rtlCol="0">
            <a:spAutoFit/>
          </a:bodyPr>
          <a:lstStyle/>
          <a:p>
            <a:pPr marL="12700">
              <a:lnSpc>
                <a:spcPct val="100000"/>
              </a:lnSpc>
              <a:spcBef>
                <a:spcPts val="100"/>
              </a:spcBef>
            </a:pPr>
            <a:r>
              <a:rPr sz="1100" dirty="0">
                <a:latin typeface="Calibri"/>
                <a:cs typeface="Calibri"/>
              </a:rPr>
              <a:t>7</a:t>
            </a:r>
            <a:endParaRPr sz="1100">
              <a:latin typeface="Calibri"/>
              <a:cs typeface="Calibri"/>
            </a:endParaRPr>
          </a:p>
          <a:p>
            <a:pPr>
              <a:lnSpc>
                <a:spcPct val="100000"/>
              </a:lnSpc>
              <a:spcBef>
                <a:spcPts val="10"/>
              </a:spcBef>
            </a:pPr>
            <a:endParaRPr sz="1150">
              <a:latin typeface="Calibri"/>
              <a:cs typeface="Calibri"/>
            </a:endParaRPr>
          </a:p>
          <a:p>
            <a:pPr marL="12700" marR="12065">
              <a:lnSpc>
                <a:spcPts val="1380"/>
              </a:lnSpc>
            </a:pPr>
            <a:r>
              <a:rPr sz="1200" spc="-5" dirty="0">
                <a:latin typeface="Times New Roman"/>
                <a:cs typeface="Times New Roman"/>
              </a:rPr>
              <a:t>оформленных шумов. Больные их переживают тяжело. Отчетливые изменения слуха  отсутствуют, атеросклеротические проявления долго остаются</a:t>
            </a:r>
            <a:r>
              <a:rPr sz="1200" spc="55" dirty="0">
                <a:latin typeface="Times New Roman"/>
                <a:cs typeface="Times New Roman"/>
              </a:rPr>
              <a:t> </a:t>
            </a:r>
            <a:r>
              <a:rPr sz="1200" spc="-5" dirty="0">
                <a:latin typeface="Times New Roman"/>
                <a:cs typeface="Times New Roman"/>
              </a:rPr>
              <a:t>начальными.</a:t>
            </a:r>
            <a:endParaRPr sz="1200">
              <a:latin typeface="Times New Roman"/>
              <a:cs typeface="Times New Roman"/>
            </a:endParaRPr>
          </a:p>
          <a:p>
            <a:pPr>
              <a:lnSpc>
                <a:spcPct val="100000"/>
              </a:lnSpc>
              <a:spcBef>
                <a:spcPts val="55"/>
              </a:spcBef>
            </a:pPr>
            <a:endParaRPr sz="1300">
              <a:latin typeface="Times New Roman"/>
              <a:cs typeface="Times New Roman"/>
            </a:endParaRPr>
          </a:p>
          <a:p>
            <a:pPr marL="12700" marR="5080" indent="449580" algn="just">
              <a:lnSpc>
                <a:spcPts val="1380"/>
              </a:lnSpc>
            </a:pPr>
            <a:r>
              <a:rPr sz="1200" b="1" i="1" spc="20" dirty="0">
                <a:latin typeface="Times New Roman"/>
                <a:cs typeface="Times New Roman"/>
              </a:rPr>
              <a:t>Опухоли </a:t>
            </a:r>
            <a:r>
              <a:rPr sz="1200" b="1" i="1" spc="10" dirty="0">
                <a:latin typeface="Times New Roman"/>
                <a:cs typeface="Times New Roman"/>
              </a:rPr>
              <a:t>мозга </a:t>
            </a:r>
            <a:r>
              <a:rPr sz="1200" spc="-10" dirty="0">
                <a:latin typeface="Times New Roman"/>
                <a:cs typeface="Times New Roman"/>
              </a:rPr>
              <a:t>не </a:t>
            </a:r>
            <a:r>
              <a:rPr sz="1200" spc="-15" dirty="0">
                <a:latin typeface="Times New Roman"/>
                <a:cs typeface="Times New Roman"/>
              </a:rPr>
              <a:t>распознают </a:t>
            </a:r>
            <a:r>
              <a:rPr sz="1200" dirty="0">
                <a:latin typeface="Times New Roman"/>
                <a:cs typeface="Times New Roman"/>
              </a:rPr>
              <a:t>в </a:t>
            </a:r>
            <a:r>
              <a:rPr sz="1200" spc="-15" dirty="0">
                <a:latin typeface="Times New Roman"/>
                <a:cs typeface="Times New Roman"/>
              </a:rPr>
              <a:t>психиатрических больницах </a:t>
            </a:r>
            <a:r>
              <a:rPr sz="1200" spc="-10" dirty="0">
                <a:latin typeface="Times New Roman"/>
                <a:cs typeface="Times New Roman"/>
              </a:rPr>
              <a:t>не </a:t>
            </a:r>
            <a:r>
              <a:rPr sz="1200" spc="-15" dirty="0">
                <a:latin typeface="Times New Roman"/>
                <a:cs typeface="Times New Roman"/>
              </a:rPr>
              <a:t>менее </a:t>
            </a:r>
            <a:r>
              <a:rPr sz="1200" spc="-10" dirty="0">
                <a:latin typeface="Times New Roman"/>
                <a:cs typeface="Times New Roman"/>
              </a:rPr>
              <a:t>чем </a:t>
            </a:r>
            <a:r>
              <a:rPr sz="1200" dirty="0">
                <a:latin typeface="Times New Roman"/>
                <a:cs typeface="Times New Roman"/>
              </a:rPr>
              <a:t>в </a:t>
            </a:r>
            <a:r>
              <a:rPr sz="1200" spc="-10" dirty="0">
                <a:latin typeface="Times New Roman"/>
                <a:cs typeface="Times New Roman"/>
              </a:rPr>
              <a:t>1/3  </a:t>
            </a:r>
            <a:r>
              <a:rPr sz="1200" spc="-15" dirty="0">
                <a:latin typeface="Times New Roman"/>
                <a:cs typeface="Times New Roman"/>
              </a:rPr>
              <a:t>случаев </a:t>
            </a:r>
            <a:r>
              <a:rPr sz="1200" spc="-10" dirty="0">
                <a:latin typeface="Times New Roman"/>
                <a:cs typeface="Times New Roman"/>
              </a:rPr>
              <a:t>из-за </a:t>
            </a:r>
            <a:r>
              <a:rPr sz="1200" spc="-15" dirty="0">
                <a:latin typeface="Times New Roman"/>
                <a:cs typeface="Times New Roman"/>
              </a:rPr>
              <a:t>сходства картин </a:t>
            </a:r>
            <a:r>
              <a:rPr sz="1200" dirty="0">
                <a:latin typeface="Times New Roman"/>
                <a:cs typeface="Times New Roman"/>
              </a:rPr>
              <a:t>с </a:t>
            </a:r>
            <a:r>
              <a:rPr sz="1200" spc="-15" dirty="0">
                <a:latin typeface="Times New Roman"/>
                <a:cs typeface="Times New Roman"/>
              </a:rPr>
              <a:t>собственно органическими психозами, позднего возраста, </a:t>
            </a:r>
            <a:r>
              <a:rPr sz="1200" dirty="0">
                <a:latin typeface="Times New Roman"/>
                <a:cs typeface="Times New Roman"/>
              </a:rPr>
              <a:t>а  </a:t>
            </a:r>
            <a:r>
              <a:rPr sz="1200" spc="-15" dirty="0">
                <a:latin typeface="Times New Roman"/>
                <a:cs typeface="Times New Roman"/>
              </a:rPr>
              <a:t>главным образом, </a:t>
            </a:r>
            <a:r>
              <a:rPr sz="1200" dirty="0">
                <a:latin typeface="Times New Roman"/>
                <a:cs typeface="Times New Roman"/>
              </a:rPr>
              <a:t>с </a:t>
            </a:r>
            <a:r>
              <a:rPr sz="1200" spc="-15" dirty="0">
                <a:latin typeface="Times New Roman"/>
                <a:cs typeface="Times New Roman"/>
              </a:rPr>
              <a:t>сосудистыми </a:t>
            </a:r>
            <a:r>
              <a:rPr sz="1200" dirty="0">
                <a:latin typeface="Times New Roman"/>
                <a:cs typeface="Times New Roman"/>
              </a:rPr>
              <a:t>в </a:t>
            </a:r>
            <a:r>
              <a:rPr sz="1200" spc="-10" dirty="0">
                <a:latin typeface="Times New Roman"/>
                <a:cs typeface="Times New Roman"/>
              </a:rPr>
              <a:t>силу </a:t>
            </a:r>
            <a:r>
              <a:rPr sz="1200" spc="-15" dirty="0">
                <a:latin typeface="Times New Roman"/>
                <a:cs typeface="Times New Roman"/>
              </a:rPr>
              <a:t>остроты течения </a:t>
            </a:r>
            <a:r>
              <a:rPr sz="1200" spc="-10" dirty="0">
                <a:latin typeface="Times New Roman"/>
                <a:cs typeface="Times New Roman"/>
              </a:rPr>
              <a:t>процесса, что дает </a:t>
            </a:r>
            <a:r>
              <a:rPr sz="1200" spc="-5" dirty="0">
                <a:latin typeface="Times New Roman"/>
                <a:cs typeface="Times New Roman"/>
              </a:rPr>
              <a:t>повод </a:t>
            </a:r>
            <a:r>
              <a:rPr sz="1200" spc="-10" dirty="0">
                <a:latin typeface="Times New Roman"/>
                <a:cs typeface="Times New Roman"/>
              </a:rPr>
              <a:t>ставить  диагноз инсульта </a:t>
            </a:r>
            <a:r>
              <a:rPr sz="1200" spc="-5" dirty="0">
                <a:latin typeface="Times New Roman"/>
                <a:cs typeface="Times New Roman"/>
              </a:rPr>
              <a:t>(Ю. Е. </a:t>
            </a:r>
            <a:r>
              <a:rPr sz="1200" spc="-10" dirty="0">
                <a:latin typeface="Times New Roman"/>
                <a:cs typeface="Times New Roman"/>
              </a:rPr>
              <a:t>Рахальский, </a:t>
            </a:r>
            <a:r>
              <a:rPr sz="1200" spc="-5" dirty="0">
                <a:latin typeface="Times New Roman"/>
                <a:cs typeface="Times New Roman"/>
              </a:rPr>
              <a:t>1957). </a:t>
            </a:r>
            <a:r>
              <a:rPr sz="1200" dirty="0">
                <a:latin typeface="Times New Roman"/>
                <a:cs typeface="Times New Roman"/>
              </a:rPr>
              <a:t>При </a:t>
            </a:r>
            <a:r>
              <a:rPr sz="1200" spc="-5" dirty="0">
                <a:latin typeface="Times New Roman"/>
                <a:cs typeface="Times New Roman"/>
              </a:rPr>
              <a:t>«острой опухоли» нередко речь идет не </a:t>
            </a:r>
            <a:r>
              <a:rPr sz="1200" dirty="0">
                <a:latin typeface="Times New Roman"/>
                <a:cs typeface="Times New Roman"/>
              </a:rPr>
              <a:t>о  </a:t>
            </a:r>
            <a:r>
              <a:rPr sz="1200" spc="-5" dirty="0">
                <a:latin typeface="Times New Roman"/>
                <a:cs typeface="Times New Roman"/>
              </a:rPr>
              <a:t>быстром развитии опухоли, </a:t>
            </a:r>
            <a:r>
              <a:rPr sz="1200" dirty="0">
                <a:latin typeface="Times New Roman"/>
                <a:cs typeface="Times New Roman"/>
              </a:rPr>
              <a:t>а о </a:t>
            </a:r>
            <a:r>
              <a:rPr sz="1200" spc="-10" dirty="0">
                <a:latin typeface="Times New Roman"/>
                <a:cs typeface="Times New Roman"/>
              </a:rPr>
              <a:t>латентном </a:t>
            </a:r>
            <a:r>
              <a:rPr sz="1200" spc="-5" dirty="0">
                <a:latin typeface="Times New Roman"/>
                <a:cs typeface="Times New Roman"/>
              </a:rPr>
              <a:t>или </a:t>
            </a:r>
            <a:r>
              <a:rPr sz="1200" spc="-10" dirty="0">
                <a:latin typeface="Times New Roman"/>
                <a:cs typeface="Times New Roman"/>
              </a:rPr>
              <a:t>малосимптомном </a:t>
            </a:r>
            <a:r>
              <a:rPr sz="1200" spc="-5" dirty="0">
                <a:latin typeface="Times New Roman"/>
                <a:cs typeface="Times New Roman"/>
              </a:rPr>
              <a:t>ее </a:t>
            </a:r>
            <a:r>
              <a:rPr sz="1200" spc="-10" dirty="0">
                <a:latin typeface="Times New Roman"/>
                <a:cs typeface="Times New Roman"/>
              </a:rPr>
              <a:t>течении вначале  вследствие того, что </a:t>
            </a:r>
            <a:r>
              <a:rPr sz="1200" dirty="0">
                <a:latin typeface="Times New Roman"/>
                <a:cs typeface="Times New Roman"/>
              </a:rPr>
              <a:t>у </a:t>
            </a:r>
            <a:r>
              <a:rPr sz="1200" spc="-5" dirty="0">
                <a:latin typeface="Times New Roman"/>
                <a:cs typeface="Times New Roman"/>
              </a:rPr>
              <a:t>лиц </a:t>
            </a:r>
            <a:r>
              <a:rPr sz="1200" spc="-10" dirty="0">
                <a:latin typeface="Times New Roman"/>
                <a:cs typeface="Times New Roman"/>
              </a:rPr>
              <a:t>пожилого возраста отмечается малая склонность </a:t>
            </a:r>
            <a:r>
              <a:rPr sz="1200" dirty="0">
                <a:latin typeface="Times New Roman"/>
                <a:cs typeface="Times New Roman"/>
              </a:rPr>
              <a:t>к </a:t>
            </a:r>
            <a:r>
              <a:rPr sz="1200" spc="-10" dirty="0">
                <a:latin typeface="Times New Roman"/>
                <a:cs typeface="Times New Roman"/>
              </a:rPr>
              <a:t>повышению  внутричерепного </a:t>
            </a:r>
            <a:r>
              <a:rPr sz="1200" spc="-15" dirty="0">
                <a:latin typeface="Times New Roman"/>
                <a:cs typeface="Times New Roman"/>
              </a:rPr>
              <a:t>давления. </a:t>
            </a:r>
            <a:r>
              <a:rPr sz="1200" dirty="0">
                <a:latin typeface="Times New Roman"/>
                <a:cs typeface="Times New Roman"/>
              </a:rPr>
              <a:t>У </a:t>
            </a:r>
            <a:r>
              <a:rPr sz="1200" spc="-10" dirty="0">
                <a:latin typeface="Times New Roman"/>
                <a:cs typeface="Times New Roman"/>
              </a:rPr>
              <a:t>них </a:t>
            </a:r>
            <a:r>
              <a:rPr sz="1200" spc="-15" dirty="0">
                <a:latin typeface="Times New Roman"/>
                <a:cs typeface="Times New Roman"/>
              </a:rPr>
              <a:t>нередко </a:t>
            </a:r>
            <a:r>
              <a:rPr sz="1200" spc="-10" dirty="0">
                <a:latin typeface="Times New Roman"/>
                <a:cs typeface="Times New Roman"/>
              </a:rPr>
              <a:t>не </a:t>
            </a:r>
            <a:r>
              <a:rPr sz="1200" spc="-15" dirty="0">
                <a:latin typeface="Times New Roman"/>
                <a:cs typeface="Times New Roman"/>
              </a:rPr>
              <a:t>наблюдаются </a:t>
            </a:r>
            <a:r>
              <a:rPr sz="1200" spc="-10" dirty="0">
                <a:latin typeface="Times New Roman"/>
                <a:cs typeface="Times New Roman"/>
              </a:rPr>
              <a:t>рвота, </a:t>
            </a:r>
            <a:r>
              <a:rPr sz="1200" spc="-15" dirty="0">
                <a:latin typeface="Times New Roman"/>
                <a:cs typeface="Times New Roman"/>
              </a:rPr>
              <a:t>сильная головная </a:t>
            </a:r>
            <a:r>
              <a:rPr sz="1200" spc="-5" dirty="0">
                <a:latin typeface="Times New Roman"/>
                <a:cs typeface="Times New Roman"/>
              </a:rPr>
              <a:t>боль,  </a:t>
            </a:r>
            <a:r>
              <a:rPr sz="1200" spc="-10" dirty="0">
                <a:latin typeface="Times New Roman"/>
                <a:cs typeface="Times New Roman"/>
              </a:rPr>
              <a:t>застойные соски зрительных нервов, краниографические признаки </a:t>
            </a:r>
            <a:r>
              <a:rPr sz="1200" spc="-15" dirty="0">
                <a:latin typeface="Times New Roman"/>
                <a:cs typeface="Times New Roman"/>
              </a:rPr>
              <a:t>гипертензии. Ранние  признаки </a:t>
            </a:r>
            <a:r>
              <a:rPr sz="1200" spc="-10" dirty="0">
                <a:latin typeface="Times New Roman"/>
                <a:cs typeface="Times New Roman"/>
              </a:rPr>
              <a:t>«острой опухоли» </a:t>
            </a:r>
            <a:r>
              <a:rPr sz="1200" dirty="0">
                <a:latin typeface="Times New Roman"/>
                <a:cs typeface="Times New Roman"/>
              </a:rPr>
              <a:t>— </a:t>
            </a:r>
            <a:r>
              <a:rPr sz="1200" spc="-10" dirty="0">
                <a:latin typeface="Times New Roman"/>
                <a:cs typeface="Times New Roman"/>
              </a:rPr>
              <a:t>это </a:t>
            </a:r>
            <a:r>
              <a:rPr sz="1200" spc="-15" dirty="0">
                <a:latin typeface="Times New Roman"/>
                <a:cs typeface="Times New Roman"/>
              </a:rPr>
              <a:t>головная боль, </a:t>
            </a:r>
            <a:r>
              <a:rPr sz="1200" spc="-10" dirty="0">
                <a:latin typeface="Times New Roman"/>
                <a:cs typeface="Times New Roman"/>
              </a:rPr>
              <a:t>головокружение, утомляемость,  раздражительность. </a:t>
            </a:r>
            <a:r>
              <a:rPr sz="1200" spc="-5" dirty="0">
                <a:latin typeface="Times New Roman"/>
                <a:cs typeface="Times New Roman"/>
              </a:rPr>
              <a:t>На </a:t>
            </a:r>
            <a:r>
              <a:rPr sz="1200" spc="-10" dirty="0">
                <a:latin typeface="Times New Roman"/>
                <a:cs typeface="Times New Roman"/>
              </a:rPr>
              <a:t>периоды оглушенности </a:t>
            </a:r>
            <a:r>
              <a:rPr sz="1200" spc="-15" dirty="0">
                <a:latin typeface="Times New Roman"/>
                <a:cs typeface="Times New Roman"/>
              </a:rPr>
              <a:t>часто </a:t>
            </a:r>
            <a:r>
              <a:rPr sz="1200" spc="-10" dirty="0">
                <a:latin typeface="Times New Roman"/>
                <a:cs typeface="Times New Roman"/>
              </a:rPr>
              <a:t>не </a:t>
            </a:r>
            <a:r>
              <a:rPr sz="1200" spc="-15" dirty="0">
                <a:latin typeface="Times New Roman"/>
                <a:cs typeface="Times New Roman"/>
              </a:rPr>
              <a:t>обращают внимания </a:t>
            </a:r>
            <a:r>
              <a:rPr sz="1200" spc="-10" dirty="0">
                <a:latin typeface="Times New Roman"/>
                <a:cs typeface="Times New Roman"/>
              </a:rPr>
              <a:t>или  </a:t>
            </a:r>
            <a:r>
              <a:rPr sz="1200" spc="-15" dirty="0">
                <a:latin typeface="Times New Roman"/>
                <a:cs typeface="Times New Roman"/>
              </a:rPr>
              <a:t>расценивают </a:t>
            </a:r>
            <a:r>
              <a:rPr sz="1200" spc="-10" dirty="0">
                <a:latin typeface="Times New Roman"/>
                <a:cs typeface="Times New Roman"/>
              </a:rPr>
              <a:t>их как </a:t>
            </a:r>
            <a:r>
              <a:rPr sz="1200" spc="-15" dirty="0">
                <a:latin typeface="Times New Roman"/>
                <a:cs typeface="Times New Roman"/>
              </a:rPr>
              <a:t>проявление начального атеросклероза. Особенно </a:t>
            </a:r>
            <a:r>
              <a:rPr sz="1200" spc="-10" dirty="0">
                <a:latin typeface="Times New Roman"/>
                <a:cs typeface="Times New Roman"/>
              </a:rPr>
              <a:t>важно </a:t>
            </a:r>
            <a:r>
              <a:rPr sz="1200" spc="-15" dirty="0">
                <a:latin typeface="Times New Roman"/>
                <a:cs typeface="Times New Roman"/>
              </a:rPr>
              <a:t>раннее  обследование</a:t>
            </a:r>
            <a:r>
              <a:rPr sz="1200" spc="270" dirty="0">
                <a:latin typeface="Times New Roman"/>
                <a:cs typeface="Times New Roman"/>
              </a:rPr>
              <a:t> </a:t>
            </a:r>
            <a:r>
              <a:rPr sz="1200" spc="-15" dirty="0">
                <a:latin typeface="Times New Roman"/>
                <a:cs typeface="Times New Roman"/>
              </a:rPr>
              <a:t>(неврологическое, </a:t>
            </a:r>
            <a:r>
              <a:rPr sz="1200" spc="-5" dirty="0">
                <a:latin typeface="Times New Roman"/>
                <a:cs typeface="Times New Roman"/>
              </a:rPr>
              <a:t>офтальмологическое, рентгенологическое) всех лиц,  относящихся </a:t>
            </a:r>
            <a:r>
              <a:rPr sz="1200" dirty="0">
                <a:latin typeface="Times New Roman"/>
                <a:cs typeface="Times New Roman"/>
              </a:rPr>
              <a:t>к </a:t>
            </a:r>
            <a:r>
              <a:rPr sz="1200" spc="-5" dirty="0">
                <a:latin typeface="Times New Roman"/>
                <a:cs typeface="Times New Roman"/>
              </a:rPr>
              <a:t>группе риска. Если возникают малейшие подозрения на опухоль мозга </a:t>
            </a:r>
            <a:r>
              <a:rPr sz="1200" dirty="0">
                <a:latin typeface="Times New Roman"/>
                <a:cs typeface="Times New Roman"/>
              </a:rPr>
              <a:t>и  </a:t>
            </a:r>
            <a:r>
              <a:rPr sz="1200" spc="-5" dirty="0">
                <a:latin typeface="Times New Roman"/>
                <a:cs typeface="Times New Roman"/>
              </a:rPr>
              <a:t>нет противопоказаний </a:t>
            </a:r>
            <a:r>
              <a:rPr sz="1200" dirty="0">
                <a:latin typeface="Times New Roman"/>
                <a:cs typeface="Times New Roman"/>
              </a:rPr>
              <a:t>к </a:t>
            </a:r>
            <a:r>
              <a:rPr sz="1200" spc="-5" dirty="0">
                <a:latin typeface="Times New Roman"/>
                <a:cs typeface="Times New Roman"/>
              </a:rPr>
              <a:t>поясничной пункции, необходимо исследовать спинно-мозговую  жидкость.</a:t>
            </a:r>
            <a:endParaRPr sz="1200">
              <a:latin typeface="Times New Roman"/>
              <a:cs typeface="Times New Roman"/>
            </a:endParaRPr>
          </a:p>
          <a:p>
            <a:pPr marL="12700" marR="7620" indent="449580" algn="just">
              <a:lnSpc>
                <a:spcPts val="1380"/>
              </a:lnSpc>
              <a:spcBef>
                <a:spcPts val="30"/>
              </a:spcBef>
            </a:pPr>
            <a:r>
              <a:rPr sz="1200" spc="-5" dirty="0">
                <a:latin typeface="Times New Roman"/>
                <a:cs typeface="Times New Roman"/>
              </a:rPr>
              <a:t>Ошибочный диагноз атеросклеротического инсульта ставят при метастазировании  опухоли </a:t>
            </a:r>
            <a:r>
              <a:rPr sz="1200" dirty="0">
                <a:latin typeface="Times New Roman"/>
                <a:cs typeface="Times New Roman"/>
              </a:rPr>
              <a:t>в </a:t>
            </a:r>
            <a:r>
              <a:rPr sz="1200" spc="-5" dirty="0">
                <a:latin typeface="Times New Roman"/>
                <a:cs typeface="Times New Roman"/>
              </a:rPr>
              <a:t>мозг, при сдавлении или закупорке сосуда мозговой опухолью, течение которой  напоминало картину атеросклеротической церебрастении. После «инсульта» при «острой  опухоли» мозга чаще всего наблюдается амнестический синдром, который вначале также  считают признаком атеросклероза. Диагностика усложняется тем, что </a:t>
            </a:r>
            <a:r>
              <a:rPr sz="1200" dirty="0">
                <a:latin typeface="Times New Roman"/>
                <a:cs typeface="Times New Roman"/>
              </a:rPr>
              <a:t>в 15—20 % </a:t>
            </a:r>
            <a:r>
              <a:rPr sz="1200" spc="-5" dirty="0">
                <a:latin typeface="Times New Roman"/>
                <a:cs typeface="Times New Roman"/>
              </a:rPr>
              <a:t>случаев  опухоли мозга </a:t>
            </a:r>
            <a:r>
              <a:rPr sz="1200" dirty="0">
                <a:latin typeface="Times New Roman"/>
                <a:cs typeface="Times New Roman"/>
              </a:rPr>
              <a:t>у </a:t>
            </a:r>
            <a:r>
              <a:rPr sz="1200" spc="-5" dirty="0">
                <a:latin typeface="Times New Roman"/>
                <a:cs typeface="Times New Roman"/>
              </a:rPr>
              <a:t>лиц пожилого возраста сочетаются </a:t>
            </a:r>
            <a:r>
              <a:rPr sz="1200" dirty="0">
                <a:latin typeface="Times New Roman"/>
                <a:cs typeface="Times New Roman"/>
              </a:rPr>
              <a:t>с </a:t>
            </a:r>
            <a:r>
              <a:rPr sz="1200" spc="-5" dirty="0">
                <a:latin typeface="Times New Roman"/>
                <a:cs typeface="Times New Roman"/>
              </a:rPr>
              <a:t>сосудистым </a:t>
            </a:r>
            <a:r>
              <a:rPr sz="1200" dirty="0">
                <a:latin typeface="Times New Roman"/>
                <a:cs typeface="Times New Roman"/>
              </a:rPr>
              <a:t>заболеванием, </a:t>
            </a:r>
            <a:r>
              <a:rPr sz="1200" spc="-5" dirty="0">
                <a:latin typeface="Times New Roman"/>
                <a:cs typeface="Times New Roman"/>
              </a:rPr>
              <a:t>которое  </a:t>
            </a:r>
            <a:r>
              <a:rPr sz="1200" dirty="0">
                <a:latin typeface="Times New Roman"/>
                <a:cs typeface="Times New Roman"/>
              </a:rPr>
              <a:t>и </a:t>
            </a:r>
            <a:r>
              <a:rPr sz="1200" spc="-5" dirty="0">
                <a:latin typeface="Times New Roman"/>
                <a:cs typeface="Times New Roman"/>
              </a:rPr>
              <a:t>вызывает расстройство кровообращения. Появление </a:t>
            </a:r>
            <a:r>
              <a:rPr sz="1200" dirty="0">
                <a:latin typeface="Times New Roman"/>
                <a:cs typeface="Times New Roman"/>
              </a:rPr>
              <a:t>у </a:t>
            </a:r>
            <a:r>
              <a:rPr sz="1200" spc="-5" dirty="0">
                <a:latin typeface="Times New Roman"/>
                <a:cs typeface="Times New Roman"/>
              </a:rPr>
              <a:t>лиц пожилого возраста  свойственных атеросклерозу таких психических симптомов как слабодушие, снижение  памяти, депрессия, не исключает опухоли</a:t>
            </a:r>
            <a:r>
              <a:rPr sz="1200" spc="35" dirty="0">
                <a:latin typeface="Times New Roman"/>
                <a:cs typeface="Times New Roman"/>
              </a:rPr>
              <a:t> </a:t>
            </a:r>
            <a:r>
              <a:rPr sz="1200" spc="-5" dirty="0">
                <a:latin typeface="Times New Roman"/>
                <a:cs typeface="Times New Roman"/>
              </a:rPr>
              <a:t>мозга.</a:t>
            </a:r>
            <a:endParaRPr sz="1200">
              <a:latin typeface="Times New Roman"/>
              <a:cs typeface="Times New Roman"/>
            </a:endParaRPr>
          </a:p>
          <a:p>
            <a:pPr marL="12700" marR="6985" indent="449580" algn="just">
              <a:lnSpc>
                <a:spcPts val="1380"/>
              </a:lnSpc>
              <a:spcBef>
                <a:spcPts val="20"/>
              </a:spcBef>
            </a:pPr>
            <a:r>
              <a:rPr sz="1200" dirty="0">
                <a:latin typeface="Times New Roman"/>
                <a:cs typeface="Times New Roman"/>
              </a:rPr>
              <a:t>При </a:t>
            </a:r>
            <a:r>
              <a:rPr sz="1200" spc="-5" dirty="0">
                <a:latin typeface="Times New Roman"/>
                <a:cs typeface="Times New Roman"/>
              </a:rPr>
              <a:t>опухоли мозга </a:t>
            </a:r>
            <a:r>
              <a:rPr sz="1200" dirty="0">
                <a:latin typeface="Times New Roman"/>
                <a:cs typeface="Times New Roman"/>
              </a:rPr>
              <a:t>с </a:t>
            </a:r>
            <a:r>
              <a:rPr sz="1200" spc="-5" dirty="0">
                <a:latin typeface="Times New Roman"/>
                <a:cs typeface="Times New Roman"/>
              </a:rPr>
              <a:t>постепенным развитием теменно-височных симптомов  ошибочно ставят диагноз болезни Альцгеймера, </a:t>
            </a:r>
            <a:r>
              <a:rPr sz="1200" dirty="0">
                <a:latin typeface="Times New Roman"/>
                <a:cs typeface="Times New Roman"/>
              </a:rPr>
              <a:t>а с </a:t>
            </a:r>
            <a:r>
              <a:rPr sz="1200" spc="-5" dirty="0">
                <a:latin typeface="Times New Roman"/>
                <a:cs typeface="Times New Roman"/>
              </a:rPr>
              <a:t>развитием лобных симптомов </a:t>
            </a:r>
            <a:r>
              <a:rPr sz="1200" dirty="0">
                <a:latin typeface="Times New Roman"/>
                <a:cs typeface="Times New Roman"/>
              </a:rPr>
              <a:t>—  </a:t>
            </a:r>
            <a:r>
              <a:rPr sz="1200" spc="-5" dirty="0">
                <a:latin typeface="Times New Roman"/>
                <a:cs typeface="Times New Roman"/>
              </a:rPr>
              <a:t>болезни Пика. </a:t>
            </a:r>
            <a:r>
              <a:rPr sz="1200" dirty="0">
                <a:latin typeface="Times New Roman"/>
                <a:cs typeface="Times New Roman"/>
              </a:rPr>
              <a:t>При </a:t>
            </a:r>
            <a:r>
              <a:rPr sz="1200" spc="-5" dirty="0">
                <a:latin typeface="Times New Roman"/>
                <a:cs typeface="Times New Roman"/>
              </a:rPr>
              <a:t>ошибочном диагнозе болезни Альцгеймера не принимают </a:t>
            </a:r>
            <a:r>
              <a:rPr sz="1200" dirty="0">
                <a:latin typeface="Times New Roman"/>
                <a:cs typeface="Times New Roman"/>
              </a:rPr>
              <a:t>во </a:t>
            </a:r>
            <a:r>
              <a:rPr sz="1200" spc="-5" dirty="0">
                <a:latin typeface="Times New Roman"/>
                <a:cs typeface="Times New Roman"/>
              </a:rPr>
              <a:t>внимание  отсутствие </a:t>
            </a:r>
            <a:r>
              <a:rPr sz="1200" dirty="0">
                <a:latin typeface="Times New Roman"/>
                <a:cs typeface="Times New Roman"/>
              </a:rPr>
              <a:t>у </a:t>
            </a:r>
            <a:r>
              <a:rPr sz="1200" spc="-5" dirty="0">
                <a:latin typeface="Times New Roman"/>
                <a:cs typeface="Times New Roman"/>
              </a:rPr>
              <a:t>больных </a:t>
            </a:r>
            <a:r>
              <a:rPr sz="1200" dirty="0">
                <a:latin typeface="Times New Roman"/>
                <a:cs typeface="Times New Roman"/>
              </a:rPr>
              <a:t>с </a:t>
            </a:r>
            <a:r>
              <a:rPr sz="1200" spc="-5" dirty="0">
                <a:latin typeface="Times New Roman"/>
                <a:cs typeface="Times New Roman"/>
              </a:rPr>
              <a:t>опухолью мозга психической живости; их оглушенность (бывает  хотя бы эпизодически) вначале просматривают, </a:t>
            </a:r>
            <a:r>
              <a:rPr sz="1200" dirty="0">
                <a:latin typeface="Times New Roman"/>
                <a:cs typeface="Times New Roman"/>
              </a:rPr>
              <a:t>а в </a:t>
            </a:r>
            <a:r>
              <a:rPr sz="1200" spc="-5" dirty="0">
                <a:latin typeface="Times New Roman"/>
                <a:cs typeface="Times New Roman"/>
              </a:rPr>
              <a:t>более поздних стадиях считают  проявлением психического оскудения. Афазия при опухоли мозга не имеет отчетливого  транскортикального характера, как при болезни Альцгеймера. При опухолях </a:t>
            </a:r>
            <a:r>
              <a:rPr sz="1200" dirty="0">
                <a:latin typeface="Times New Roman"/>
                <a:cs typeface="Times New Roman"/>
              </a:rPr>
              <a:t>лобной </a:t>
            </a:r>
            <a:r>
              <a:rPr sz="1200" spc="-5" dirty="0">
                <a:latin typeface="Times New Roman"/>
                <a:cs typeface="Times New Roman"/>
              </a:rPr>
              <a:t>доли,  </a:t>
            </a:r>
            <a:r>
              <a:rPr sz="1200" dirty="0">
                <a:latin typeface="Times New Roman"/>
                <a:cs typeface="Times New Roman"/>
              </a:rPr>
              <a:t>в </a:t>
            </a:r>
            <a:r>
              <a:rPr sz="1200" spc="-5" dirty="0">
                <a:latin typeface="Times New Roman"/>
                <a:cs typeface="Times New Roman"/>
              </a:rPr>
              <a:t>отличие </a:t>
            </a:r>
            <a:r>
              <a:rPr sz="1200" dirty="0">
                <a:latin typeface="Times New Roman"/>
                <a:cs typeface="Times New Roman"/>
              </a:rPr>
              <a:t>от </a:t>
            </a:r>
            <a:r>
              <a:rPr sz="1200" spc="-5" dirty="0">
                <a:latin typeface="Times New Roman"/>
                <a:cs typeface="Times New Roman"/>
              </a:rPr>
              <a:t>болезни Пика, наблюдаются локальные </a:t>
            </a:r>
            <a:r>
              <a:rPr sz="1200" dirty="0">
                <a:latin typeface="Times New Roman"/>
                <a:cs typeface="Times New Roman"/>
              </a:rPr>
              <a:t>неврологические </a:t>
            </a:r>
            <a:r>
              <a:rPr sz="1200" spc="-5" dirty="0">
                <a:latin typeface="Times New Roman"/>
                <a:cs typeface="Times New Roman"/>
              </a:rPr>
              <a:t>симптомы.  Поставить правильный диагноз помогает безотлагательное </a:t>
            </a:r>
            <a:r>
              <a:rPr sz="1200" dirty="0">
                <a:latin typeface="Times New Roman"/>
                <a:cs typeface="Times New Roman"/>
              </a:rPr>
              <a:t>и </a:t>
            </a:r>
            <a:r>
              <a:rPr sz="1200" spc="-5" dirty="0">
                <a:latin typeface="Times New Roman"/>
                <a:cs typeface="Times New Roman"/>
              </a:rPr>
              <a:t>нередко повторное  исследование спинно-мозговой жидкости, глазного дна, рентгенография черепа,  эхоэнцефалография. Большое значение имеет пневмоэнцефалография. Больные </a:t>
            </a:r>
            <a:r>
              <a:rPr sz="1200" dirty="0">
                <a:latin typeface="Times New Roman"/>
                <a:cs typeface="Times New Roman"/>
              </a:rPr>
              <a:t>с  </a:t>
            </a:r>
            <a:r>
              <a:rPr sz="1200" spc="-5" dirty="0">
                <a:latin typeface="Times New Roman"/>
                <a:cs typeface="Times New Roman"/>
              </a:rPr>
              <a:t>атрофическими процессами переносят ее </a:t>
            </a:r>
            <a:r>
              <a:rPr sz="1200" dirty="0">
                <a:latin typeface="Times New Roman"/>
                <a:cs typeface="Times New Roman"/>
              </a:rPr>
              <a:t>(и </a:t>
            </a:r>
            <a:r>
              <a:rPr sz="1200" spc="-5" dirty="0">
                <a:latin typeface="Times New Roman"/>
                <a:cs typeface="Times New Roman"/>
              </a:rPr>
              <a:t>поясничную пункцию) легко, опухоли  подозреваемой локализации обычно не являются прямым противопоказанием </a:t>
            </a:r>
            <a:r>
              <a:rPr sz="1200" dirty="0">
                <a:latin typeface="Times New Roman"/>
                <a:cs typeface="Times New Roman"/>
              </a:rPr>
              <a:t>к </a:t>
            </a:r>
            <a:r>
              <a:rPr sz="1200" spc="-5" dirty="0">
                <a:latin typeface="Times New Roman"/>
                <a:cs typeface="Times New Roman"/>
              </a:rPr>
              <a:t>ее  применению.</a:t>
            </a:r>
            <a:endParaRPr sz="1200">
              <a:latin typeface="Times New Roman"/>
              <a:cs typeface="Times New Roman"/>
            </a:endParaRPr>
          </a:p>
          <a:p>
            <a:pPr marL="12700" marR="10160" indent="449580" algn="just">
              <a:lnSpc>
                <a:spcPts val="1380"/>
              </a:lnSpc>
              <a:spcBef>
                <a:spcPts val="30"/>
              </a:spcBef>
            </a:pPr>
            <a:r>
              <a:rPr sz="1200" spc="-5" dirty="0">
                <a:latin typeface="Times New Roman"/>
                <a:cs typeface="Times New Roman"/>
              </a:rPr>
              <a:t>Тщательное обследование больных на всех уровнях помогает распознать опухоль  мозга </a:t>
            </a:r>
            <a:r>
              <a:rPr sz="1200" dirty="0">
                <a:latin typeface="Times New Roman"/>
                <a:cs typeface="Times New Roman"/>
              </a:rPr>
              <a:t>у </a:t>
            </a:r>
            <a:r>
              <a:rPr sz="1200" spc="-5" dirty="0">
                <a:latin typeface="Times New Roman"/>
                <a:cs typeface="Times New Roman"/>
              </a:rPr>
              <a:t>стариков </a:t>
            </a:r>
            <a:r>
              <a:rPr sz="1200" dirty="0">
                <a:latin typeface="Times New Roman"/>
                <a:cs typeface="Times New Roman"/>
              </a:rPr>
              <a:t>с </a:t>
            </a:r>
            <a:r>
              <a:rPr sz="1200" spc="-5" dirty="0">
                <a:latin typeface="Times New Roman"/>
                <a:cs typeface="Times New Roman"/>
              </a:rPr>
              <a:t>сенильной симптоматикой, характерной глобарной деменцией, сдвигом  переживаний </a:t>
            </a:r>
            <a:r>
              <a:rPr sz="1200" dirty="0">
                <a:latin typeface="Times New Roman"/>
                <a:cs typeface="Times New Roman"/>
              </a:rPr>
              <a:t>в </a:t>
            </a:r>
            <a:r>
              <a:rPr sz="1200" spc="-5" dirty="0">
                <a:latin typeface="Times New Roman"/>
                <a:cs typeface="Times New Roman"/>
              </a:rPr>
              <a:t>прошлое, ночным беспокойством или пресбиофренным</a:t>
            </a:r>
            <a:r>
              <a:rPr sz="1200" spc="60" dirty="0">
                <a:latin typeface="Times New Roman"/>
                <a:cs typeface="Times New Roman"/>
              </a:rPr>
              <a:t> </a:t>
            </a:r>
            <a:r>
              <a:rPr sz="1200" spc="-5" dirty="0">
                <a:latin typeface="Times New Roman"/>
                <a:cs typeface="Times New Roman"/>
              </a:rPr>
              <a:t>синдромом.</a:t>
            </a:r>
            <a:endParaRPr sz="1200">
              <a:latin typeface="Times New Roman"/>
              <a:cs typeface="Times New Roman"/>
            </a:endParaRPr>
          </a:p>
          <a:p>
            <a:pPr>
              <a:lnSpc>
                <a:spcPct val="100000"/>
              </a:lnSpc>
            </a:pPr>
            <a:endParaRPr sz="1300">
              <a:latin typeface="Times New Roman"/>
              <a:cs typeface="Times New Roman"/>
            </a:endParaRPr>
          </a:p>
          <a:p>
            <a:pPr algn="ctr">
              <a:lnSpc>
                <a:spcPct val="100000"/>
              </a:lnSpc>
              <a:spcBef>
                <a:spcPts val="990"/>
              </a:spcBef>
            </a:pPr>
            <a:r>
              <a:rPr sz="1200" b="1" i="1" spc="30" dirty="0">
                <a:latin typeface="Times New Roman"/>
                <a:cs typeface="Times New Roman"/>
              </a:rPr>
              <a:t>Органические </a:t>
            </a:r>
            <a:r>
              <a:rPr sz="1200" b="1" i="1" spc="20" dirty="0">
                <a:latin typeface="Times New Roman"/>
                <a:cs typeface="Times New Roman"/>
              </a:rPr>
              <a:t>психозы </a:t>
            </a:r>
            <a:r>
              <a:rPr sz="1200" b="1" i="1" spc="-15" dirty="0">
                <a:latin typeface="Times New Roman"/>
                <a:cs typeface="Times New Roman"/>
              </a:rPr>
              <a:t>пожилого</a:t>
            </a:r>
            <a:r>
              <a:rPr sz="1200" b="1" i="1" spc="-30" dirty="0">
                <a:latin typeface="Times New Roman"/>
                <a:cs typeface="Times New Roman"/>
              </a:rPr>
              <a:t> </a:t>
            </a:r>
            <a:r>
              <a:rPr sz="1200" b="1" i="1" spc="-25" dirty="0">
                <a:latin typeface="Times New Roman"/>
                <a:cs typeface="Times New Roman"/>
              </a:rPr>
              <a:t>возраста</a:t>
            </a:r>
            <a:endParaRPr sz="1200">
              <a:latin typeface="Times New Roman"/>
              <a:cs typeface="Times New Roman"/>
            </a:endParaRPr>
          </a:p>
          <a:p>
            <a:pPr>
              <a:lnSpc>
                <a:spcPct val="100000"/>
              </a:lnSpc>
              <a:spcBef>
                <a:spcPts val="40"/>
              </a:spcBef>
            </a:pPr>
            <a:endParaRPr sz="1050">
              <a:latin typeface="Times New Roman"/>
              <a:cs typeface="Times New Roman"/>
            </a:endParaRPr>
          </a:p>
          <a:p>
            <a:pPr marL="12700" marR="7620" indent="449580" algn="just">
              <a:lnSpc>
                <a:spcPts val="1380"/>
              </a:lnSpc>
            </a:pPr>
            <a:r>
              <a:rPr sz="1200" dirty="0">
                <a:latin typeface="Times New Roman"/>
                <a:cs typeface="Times New Roman"/>
              </a:rPr>
              <a:t>К </a:t>
            </a:r>
            <a:r>
              <a:rPr sz="1200" spc="-5" dirty="0">
                <a:latin typeface="Times New Roman"/>
                <a:cs typeface="Times New Roman"/>
              </a:rPr>
              <a:t>ранним, «инициальным», признакам органических психозов </a:t>
            </a:r>
            <a:r>
              <a:rPr sz="1200" dirty="0">
                <a:latin typeface="Times New Roman"/>
                <a:cs typeface="Times New Roman"/>
              </a:rPr>
              <a:t>пожилого </a:t>
            </a:r>
            <a:r>
              <a:rPr sz="1200" spc="-5" dirty="0">
                <a:latin typeface="Times New Roman"/>
                <a:cs typeface="Times New Roman"/>
              </a:rPr>
              <a:t>возраста  относят как первые, еще малозаметные, но более или менее устойчивые проявления  процесса, так </a:t>
            </a:r>
            <a:r>
              <a:rPr sz="1200" dirty="0">
                <a:latin typeface="Times New Roman"/>
                <a:cs typeface="Times New Roman"/>
              </a:rPr>
              <a:t>и </a:t>
            </a:r>
            <a:r>
              <a:rPr sz="1200" spc="-5" dirty="0">
                <a:latin typeface="Times New Roman"/>
                <a:cs typeface="Times New Roman"/>
              </a:rPr>
              <a:t>преходящие, предшествующие его характерным, манифестным  выражениям,</a:t>
            </a:r>
            <a:r>
              <a:rPr sz="1200" spc="40" dirty="0">
                <a:latin typeface="Times New Roman"/>
                <a:cs typeface="Times New Roman"/>
              </a:rPr>
              <a:t> </a:t>
            </a:r>
            <a:r>
              <a:rPr sz="1200" spc="-5" dirty="0">
                <a:latin typeface="Times New Roman"/>
                <a:cs typeface="Times New Roman"/>
              </a:rPr>
              <a:t>то</a:t>
            </a:r>
            <a:r>
              <a:rPr sz="1200" spc="30" dirty="0">
                <a:latin typeface="Times New Roman"/>
                <a:cs typeface="Times New Roman"/>
              </a:rPr>
              <a:t> </a:t>
            </a:r>
            <a:r>
              <a:rPr sz="1200" spc="-5" dirty="0">
                <a:latin typeface="Times New Roman"/>
                <a:cs typeface="Times New Roman"/>
              </a:rPr>
              <a:t>есть</a:t>
            </a:r>
            <a:r>
              <a:rPr sz="1200" spc="40" dirty="0">
                <a:latin typeface="Times New Roman"/>
                <a:cs typeface="Times New Roman"/>
              </a:rPr>
              <a:t> </a:t>
            </a:r>
            <a:r>
              <a:rPr sz="1200" spc="-5" dirty="0">
                <a:latin typeface="Times New Roman"/>
                <a:cs typeface="Times New Roman"/>
              </a:rPr>
              <a:t>по</a:t>
            </a:r>
            <a:r>
              <a:rPr sz="1200" spc="20" dirty="0">
                <a:latin typeface="Times New Roman"/>
                <a:cs typeface="Times New Roman"/>
              </a:rPr>
              <a:t> </a:t>
            </a:r>
            <a:r>
              <a:rPr sz="1200" spc="-5" dirty="0">
                <a:latin typeface="Times New Roman"/>
                <a:cs typeface="Times New Roman"/>
              </a:rPr>
              <a:t>существу</a:t>
            </a:r>
            <a:r>
              <a:rPr sz="1200" spc="35" dirty="0">
                <a:latin typeface="Times New Roman"/>
                <a:cs typeface="Times New Roman"/>
              </a:rPr>
              <a:t> </a:t>
            </a:r>
            <a:r>
              <a:rPr sz="1200" dirty="0">
                <a:latin typeface="Times New Roman"/>
                <a:cs typeface="Times New Roman"/>
              </a:rPr>
              <a:t>продромальные.</a:t>
            </a:r>
            <a:r>
              <a:rPr sz="1200" spc="15" dirty="0">
                <a:latin typeface="Times New Roman"/>
                <a:cs typeface="Times New Roman"/>
              </a:rPr>
              <a:t> </a:t>
            </a:r>
            <a:r>
              <a:rPr sz="1200" spc="-5" dirty="0">
                <a:latin typeface="Times New Roman"/>
                <a:cs typeface="Times New Roman"/>
              </a:rPr>
              <a:t>Диагностическая</a:t>
            </a:r>
            <a:r>
              <a:rPr sz="1200" spc="40" dirty="0">
                <a:latin typeface="Times New Roman"/>
                <a:cs typeface="Times New Roman"/>
              </a:rPr>
              <a:t> </a:t>
            </a:r>
            <a:r>
              <a:rPr sz="1200" spc="-5" dirty="0">
                <a:latin typeface="Times New Roman"/>
                <a:cs typeface="Times New Roman"/>
              </a:rPr>
              <a:t>трактовка</a:t>
            </a:r>
            <a:endParaRPr sz="1200">
              <a:latin typeface="Times New Roman"/>
              <a:cs typeface="Times New Roman"/>
            </a:endParaRPr>
          </a:p>
        </p:txBody>
      </p:sp>
      <p:sp>
        <p:nvSpPr>
          <p:cNvPr id="5" name="object 5"/>
          <p:cNvSpPr/>
          <p:nvPr/>
        </p:nvSpPr>
        <p:spPr>
          <a:xfrm>
            <a:off x="5731509" y="1835794"/>
            <a:ext cx="0" cy="250190"/>
          </a:xfrm>
          <a:custGeom>
            <a:avLst/>
            <a:gdLst/>
            <a:ahLst/>
            <a:cxnLst/>
            <a:rect l="l" t="t" r="r" b="b"/>
            <a:pathLst>
              <a:path h="250189">
                <a:moveTo>
                  <a:pt x="0" y="0"/>
                </a:moveTo>
                <a:lnTo>
                  <a:pt x="0" y="250190"/>
                </a:lnTo>
              </a:path>
            </a:pathLst>
          </a:custGeom>
          <a:ln w="8890">
            <a:solidFill>
              <a:srgbClr val="000000"/>
            </a:solidFill>
          </a:ln>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67479" y="4944060"/>
            <a:ext cx="168910" cy="357505"/>
          </a:xfrm>
          <a:prstGeom prst="rect">
            <a:avLst/>
          </a:prstGeom>
        </p:spPr>
        <p:txBody>
          <a:bodyPr vert="horz" wrap="square" lIns="0" tIns="0" rIns="0" bIns="0" rtlCol="0">
            <a:spAutoFit/>
          </a:bodyPr>
          <a:lstStyle/>
          <a:p>
            <a:pPr>
              <a:lnSpc>
                <a:spcPts val="2760"/>
              </a:lnSpc>
            </a:pPr>
            <a:r>
              <a:rPr sz="2400" dirty="0">
                <a:latin typeface="Cambria"/>
                <a:cs typeface="Cambria"/>
              </a:rPr>
              <a:t>8</a:t>
            </a:r>
            <a:endParaRPr sz="2400">
              <a:latin typeface="Cambria"/>
              <a:cs typeface="Cambria"/>
            </a:endParaRPr>
          </a:p>
        </p:txBody>
      </p:sp>
      <p:sp>
        <p:nvSpPr>
          <p:cNvPr id="3" name="object 3"/>
          <p:cNvSpPr/>
          <p:nvPr/>
        </p:nvSpPr>
        <p:spPr>
          <a:xfrm>
            <a:off x="1080135" y="4930784"/>
            <a:ext cx="5933440" cy="828040"/>
          </a:xfrm>
          <a:custGeom>
            <a:avLst/>
            <a:gdLst/>
            <a:ahLst/>
            <a:cxnLst/>
            <a:rect l="l" t="t" r="r" b="b"/>
            <a:pathLst>
              <a:path w="5933440" h="828039">
                <a:moveTo>
                  <a:pt x="5933440" y="0"/>
                </a:moveTo>
                <a:lnTo>
                  <a:pt x="0" y="0"/>
                </a:lnTo>
                <a:lnTo>
                  <a:pt x="0" y="828039"/>
                </a:lnTo>
                <a:lnTo>
                  <a:pt x="5933440" y="828039"/>
                </a:lnTo>
                <a:lnTo>
                  <a:pt x="5933440" y="0"/>
                </a:lnTo>
                <a:close/>
              </a:path>
            </a:pathLst>
          </a:custGeom>
          <a:solidFill>
            <a:srgbClr val="FFFFFF"/>
          </a:solidFill>
        </p:spPr>
        <p:txBody>
          <a:bodyPr wrap="square" lIns="0" tIns="0" rIns="0" bIns="0" rtlCol="0"/>
          <a:lstStyle/>
          <a:p>
            <a:endParaRPr/>
          </a:p>
        </p:txBody>
      </p:sp>
      <p:sp>
        <p:nvSpPr>
          <p:cNvPr id="4" name="object 4"/>
          <p:cNvSpPr txBox="1"/>
          <p:nvPr/>
        </p:nvSpPr>
        <p:spPr>
          <a:xfrm>
            <a:off x="1069339" y="415299"/>
            <a:ext cx="5962015" cy="9446260"/>
          </a:xfrm>
          <a:prstGeom prst="rect">
            <a:avLst/>
          </a:prstGeom>
        </p:spPr>
        <p:txBody>
          <a:bodyPr vert="horz" wrap="square" lIns="0" tIns="12700" rIns="0" bIns="0" rtlCol="0">
            <a:spAutoFit/>
          </a:bodyPr>
          <a:lstStyle/>
          <a:p>
            <a:pPr marL="12700">
              <a:lnSpc>
                <a:spcPct val="100000"/>
              </a:lnSpc>
              <a:spcBef>
                <a:spcPts val="100"/>
              </a:spcBef>
            </a:pPr>
            <a:r>
              <a:rPr sz="1100" dirty="0">
                <a:latin typeface="Calibri"/>
                <a:cs typeface="Calibri"/>
              </a:rPr>
              <a:t>8</a:t>
            </a:r>
            <a:endParaRPr sz="1100">
              <a:latin typeface="Calibri"/>
              <a:cs typeface="Calibri"/>
            </a:endParaRPr>
          </a:p>
          <a:p>
            <a:pPr>
              <a:lnSpc>
                <a:spcPct val="100000"/>
              </a:lnSpc>
              <a:spcBef>
                <a:spcPts val="10"/>
              </a:spcBef>
            </a:pPr>
            <a:endParaRPr sz="1150">
              <a:latin typeface="Calibri"/>
              <a:cs typeface="Calibri"/>
            </a:endParaRPr>
          </a:p>
          <a:p>
            <a:pPr marL="12700" marR="5080" algn="just">
              <a:lnSpc>
                <a:spcPts val="1380"/>
              </a:lnSpc>
            </a:pPr>
            <a:r>
              <a:rPr sz="1200" spc="-5" dirty="0">
                <a:latin typeface="Times New Roman"/>
                <a:cs typeface="Times New Roman"/>
              </a:rPr>
              <a:t>продромальных признаков, </a:t>
            </a:r>
            <a:r>
              <a:rPr sz="1200" dirty="0">
                <a:latin typeface="Times New Roman"/>
                <a:cs typeface="Times New Roman"/>
              </a:rPr>
              <a:t>а </a:t>
            </a:r>
            <a:r>
              <a:rPr sz="1200" spc="-5" dirty="0">
                <a:latin typeface="Times New Roman"/>
                <a:cs typeface="Times New Roman"/>
              </a:rPr>
              <a:t>также определение начала основного органического  процесса особенно трудны. До обнаружения органического процесса больным ставят  (месяцами, годами) диагноз инволюционного или функционального сенильного психоза,  невроза </a:t>
            </a:r>
            <a:r>
              <a:rPr sz="1200" dirty="0">
                <a:latin typeface="Times New Roman"/>
                <a:cs typeface="Times New Roman"/>
              </a:rPr>
              <a:t>и </a:t>
            </a:r>
            <a:r>
              <a:rPr sz="1200" spc="-5" dirty="0">
                <a:latin typeface="Times New Roman"/>
                <a:cs typeface="Times New Roman"/>
              </a:rPr>
              <a:t>др. Функциональные явления занимают </a:t>
            </a:r>
            <a:r>
              <a:rPr sz="1200" dirty="0">
                <a:latin typeface="Times New Roman"/>
                <a:cs typeface="Times New Roman"/>
              </a:rPr>
              <a:t>в </a:t>
            </a:r>
            <a:r>
              <a:rPr sz="1200" spc="-5" dirty="0">
                <a:latin typeface="Times New Roman"/>
                <a:cs typeface="Times New Roman"/>
              </a:rPr>
              <a:t>ранний период важное место,  органические симптомы, деменция, оглушенность, неврологические знаки обычно только  намечены. Фактически психиатры знакомятся </a:t>
            </a:r>
            <a:r>
              <a:rPr sz="1200" dirty="0">
                <a:latin typeface="Times New Roman"/>
                <a:cs typeface="Times New Roman"/>
              </a:rPr>
              <a:t>с </a:t>
            </a:r>
            <a:r>
              <a:rPr sz="1200" spc="-5" dirty="0">
                <a:latin typeface="Times New Roman"/>
                <a:cs typeface="Times New Roman"/>
              </a:rPr>
              <a:t>ранними проявлениями органических  психозов пожилого возраста </a:t>
            </a:r>
            <a:r>
              <a:rPr sz="1200" dirty="0">
                <a:latin typeface="Times New Roman"/>
                <a:cs typeface="Times New Roman"/>
              </a:rPr>
              <a:t>в </a:t>
            </a:r>
            <a:r>
              <a:rPr sz="1200" spc="-5" dirty="0">
                <a:latin typeface="Times New Roman"/>
                <a:cs typeface="Times New Roman"/>
              </a:rPr>
              <a:t>большинстве случаев ретроспективно </a:t>
            </a:r>
            <a:r>
              <a:rPr sz="1200" dirty="0">
                <a:latin typeface="Times New Roman"/>
                <a:cs typeface="Times New Roman"/>
              </a:rPr>
              <a:t>в </a:t>
            </a:r>
            <a:r>
              <a:rPr sz="1200" spc="-5" dirty="0">
                <a:latin typeface="Times New Roman"/>
                <a:cs typeface="Times New Roman"/>
              </a:rPr>
              <a:t>связи </a:t>
            </a:r>
            <a:r>
              <a:rPr sz="1200" dirty="0">
                <a:latin typeface="Times New Roman"/>
                <a:cs typeface="Times New Roman"/>
              </a:rPr>
              <a:t>с </a:t>
            </a:r>
            <a:r>
              <a:rPr sz="1200" spc="-5" dirty="0">
                <a:latin typeface="Times New Roman"/>
                <a:cs typeface="Times New Roman"/>
              </a:rPr>
              <a:t>поздним  обращением </a:t>
            </a:r>
            <a:r>
              <a:rPr sz="1200" dirty="0">
                <a:latin typeface="Times New Roman"/>
                <a:cs typeface="Times New Roman"/>
              </a:rPr>
              <a:t>к </a:t>
            </a:r>
            <a:r>
              <a:rPr sz="1200" spc="-5" dirty="0">
                <a:latin typeface="Times New Roman"/>
                <a:cs typeface="Times New Roman"/>
              </a:rPr>
              <a:t>ним</a:t>
            </a:r>
            <a:r>
              <a:rPr sz="1200" spc="5" dirty="0">
                <a:latin typeface="Times New Roman"/>
                <a:cs typeface="Times New Roman"/>
              </a:rPr>
              <a:t> </a:t>
            </a:r>
            <a:r>
              <a:rPr sz="1200" spc="-5" dirty="0">
                <a:latin typeface="Times New Roman"/>
                <a:cs typeface="Times New Roman"/>
              </a:rPr>
              <a:t>больных.</a:t>
            </a:r>
            <a:endParaRPr sz="1200">
              <a:latin typeface="Times New Roman"/>
              <a:cs typeface="Times New Roman"/>
            </a:endParaRPr>
          </a:p>
          <a:p>
            <a:pPr marL="12700" marR="6985" indent="449580" algn="just">
              <a:lnSpc>
                <a:spcPts val="1380"/>
              </a:lnSpc>
            </a:pPr>
            <a:r>
              <a:rPr sz="1200" dirty="0">
                <a:latin typeface="Times New Roman"/>
                <a:cs typeface="Times New Roman"/>
              </a:rPr>
              <a:t>При </a:t>
            </a:r>
            <a:r>
              <a:rPr sz="1200" spc="-5" dirty="0">
                <a:latin typeface="Times New Roman"/>
                <a:cs typeface="Times New Roman"/>
              </a:rPr>
              <a:t>проведении сплошной диспансеризации населения конкретные результаты для  уточнения </a:t>
            </a:r>
            <a:r>
              <a:rPr sz="1200" dirty="0">
                <a:latin typeface="Times New Roman"/>
                <a:cs typeface="Times New Roman"/>
              </a:rPr>
              <a:t>и </a:t>
            </a:r>
            <a:r>
              <a:rPr sz="1200" spc="-5" dirty="0">
                <a:latin typeface="Times New Roman"/>
                <a:cs typeface="Times New Roman"/>
              </a:rPr>
              <a:t>ускорения диагностики могут быть получены путем выделения группы  геронтопсихиатрического риска </a:t>
            </a:r>
            <a:r>
              <a:rPr sz="1200" dirty="0">
                <a:latin typeface="Times New Roman"/>
                <a:cs typeface="Times New Roman"/>
              </a:rPr>
              <a:t>— </a:t>
            </a:r>
            <a:r>
              <a:rPr sz="1200" spc="-5" dirty="0">
                <a:latin typeface="Times New Roman"/>
                <a:cs typeface="Times New Roman"/>
              </a:rPr>
              <a:t>пожилых людей, которых сразу не признают  больными органическим психозом, но которые могут ими оказаться при прицельном, если  нужно, длительном их наблюдении психиатром, психологом, невропатологом. Надежды  теперь возлагают на методы непосредственной регистрации мозговых изменений:  компьютерную томографию, радионуклеотидное исследование мозгового  кровообращения. Однако их широкое применение при диспансеризации населения </a:t>
            </a:r>
            <a:r>
              <a:rPr sz="1200" dirty="0">
                <a:latin typeface="Times New Roman"/>
                <a:cs typeface="Times New Roman"/>
              </a:rPr>
              <a:t>— </a:t>
            </a:r>
            <a:r>
              <a:rPr sz="1200" spc="-5" dirty="0">
                <a:latin typeface="Times New Roman"/>
                <a:cs typeface="Times New Roman"/>
              </a:rPr>
              <a:t>это  дело</a:t>
            </a:r>
            <a:r>
              <a:rPr sz="1200" spc="-10" dirty="0">
                <a:latin typeface="Times New Roman"/>
                <a:cs typeface="Times New Roman"/>
              </a:rPr>
              <a:t> </a:t>
            </a:r>
            <a:r>
              <a:rPr sz="1200" spc="-5" dirty="0">
                <a:latin typeface="Times New Roman"/>
                <a:cs typeface="Times New Roman"/>
              </a:rPr>
              <a:t>будущего.</a:t>
            </a:r>
            <a:endParaRPr sz="1200">
              <a:latin typeface="Times New Roman"/>
              <a:cs typeface="Times New Roman"/>
            </a:endParaRPr>
          </a:p>
          <a:p>
            <a:pPr marL="12700" marR="9525" indent="449580" algn="just">
              <a:lnSpc>
                <a:spcPts val="1380"/>
              </a:lnSpc>
            </a:pPr>
            <a:r>
              <a:rPr sz="1200" dirty="0">
                <a:latin typeface="Times New Roman"/>
                <a:cs typeface="Times New Roman"/>
              </a:rPr>
              <a:t>К </a:t>
            </a:r>
            <a:r>
              <a:rPr sz="1200" spc="-5" dirty="0">
                <a:latin typeface="Times New Roman"/>
                <a:cs typeface="Times New Roman"/>
              </a:rPr>
              <a:t>указанной группе относят лиц </a:t>
            </a:r>
            <a:r>
              <a:rPr sz="1200" dirty="0">
                <a:latin typeface="Times New Roman"/>
                <a:cs typeface="Times New Roman"/>
              </a:rPr>
              <a:t>с </a:t>
            </a:r>
            <a:r>
              <a:rPr sz="1200" spc="-5" dirty="0">
                <a:latin typeface="Times New Roman"/>
                <a:cs typeface="Times New Roman"/>
              </a:rPr>
              <a:t>комплексом признаков (синдромов), которые  необходимо отнести </a:t>
            </a:r>
            <a:r>
              <a:rPr sz="1200" dirty="0">
                <a:latin typeface="Times New Roman"/>
                <a:cs typeface="Times New Roman"/>
              </a:rPr>
              <a:t>к </a:t>
            </a:r>
            <a:r>
              <a:rPr sz="1200" spc="-5" dirty="0">
                <a:latin typeface="Times New Roman"/>
                <a:cs typeface="Times New Roman"/>
              </a:rPr>
              <a:t>началу болезни или </a:t>
            </a:r>
            <a:r>
              <a:rPr sz="1200" dirty="0">
                <a:latin typeface="Times New Roman"/>
                <a:cs typeface="Times New Roman"/>
              </a:rPr>
              <a:t>к </a:t>
            </a:r>
            <a:r>
              <a:rPr sz="1200" spc="-5" dirty="0">
                <a:latin typeface="Times New Roman"/>
                <a:cs typeface="Times New Roman"/>
              </a:rPr>
              <a:t>возрастным, </a:t>
            </a:r>
            <a:r>
              <a:rPr sz="1200" dirty="0">
                <a:latin typeface="Times New Roman"/>
                <a:cs typeface="Times New Roman"/>
              </a:rPr>
              <a:t>конституциональным и </a:t>
            </a:r>
            <a:r>
              <a:rPr sz="1200" spc="-5" dirty="0">
                <a:latin typeface="Times New Roman"/>
                <a:cs typeface="Times New Roman"/>
              </a:rPr>
              <a:t>другим  проявлениям. Это</a:t>
            </a:r>
            <a:r>
              <a:rPr sz="1200" spc="5" dirty="0">
                <a:latin typeface="Times New Roman"/>
                <a:cs typeface="Times New Roman"/>
              </a:rPr>
              <a:t> </a:t>
            </a:r>
            <a:r>
              <a:rPr sz="1200" spc="-5" dirty="0">
                <a:latin typeface="Times New Roman"/>
                <a:cs typeface="Times New Roman"/>
              </a:rPr>
              <a:t>синдромы:</a:t>
            </a:r>
            <a:endParaRPr sz="1200">
              <a:latin typeface="Times New Roman"/>
              <a:cs typeface="Times New Roman"/>
            </a:endParaRPr>
          </a:p>
          <a:p>
            <a:pPr marL="12700" marR="14604" indent="494665" algn="just">
              <a:lnSpc>
                <a:spcPts val="1380"/>
              </a:lnSpc>
              <a:spcBef>
                <a:spcPts val="1000"/>
              </a:spcBef>
              <a:buAutoNum type="arabicParenR"/>
              <a:tabLst>
                <a:tab pos="679450" algn="l"/>
              </a:tabLst>
            </a:pPr>
            <a:r>
              <a:rPr sz="1200" spc="-5" dirty="0">
                <a:latin typeface="Times New Roman"/>
                <a:cs typeface="Times New Roman"/>
              </a:rPr>
              <a:t>церебрастенический (вялость, утомляемость, дистимия, снижение запоминания,  трудности </a:t>
            </a:r>
            <a:r>
              <a:rPr sz="1200" dirty="0">
                <a:latin typeface="Times New Roman"/>
                <a:cs typeface="Times New Roman"/>
              </a:rPr>
              <a:t>в </a:t>
            </a:r>
            <a:r>
              <a:rPr sz="1200" spc="-5" dirty="0">
                <a:latin typeface="Times New Roman"/>
                <a:cs typeface="Times New Roman"/>
              </a:rPr>
              <a:t>выделении главного </a:t>
            </a:r>
            <a:r>
              <a:rPr sz="1200" dirty="0">
                <a:latin typeface="Times New Roman"/>
                <a:cs typeface="Times New Roman"/>
              </a:rPr>
              <a:t>с </a:t>
            </a:r>
            <a:r>
              <a:rPr sz="1200" spc="-5" dirty="0">
                <a:latin typeface="Times New Roman"/>
                <a:cs typeface="Times New Roman"/>
              </a:rPr>
              <a:t>пониманием своей несостоятельности </a:t>
            </a:r>
            <a:r>
              <a:rPr sz="1200" dirty="0">
                <a:latin typeface="Times New Roman"/>
                <a:cs typeface="Times New Roman"/>
              </a:rPr>
              <a:t>и </a:t>
            </a:r>
            <a:r>
              <a:rPr sz="1200" spc="-5" dirty="0">
                <a:latin typeface="Times New Roman"/>
                <a:cs typeface="Times New Roman"/>
              </a:rPr>
              <a:t>стремлением </a:t>
            </a:r>
            <a:r>
              <a:rPr sz="1200" dirty="0">
                <a:latin typeface="Times New Roman"/>
                <a:cs typeface="Times New Roman"/>
              </a:rPr>
              <a:t>к  </a:t>
            </a:r>
            <a:r>
              <a:rPr sz="1200" spc="-5" dirty="0">
                <a:latin typeface="Times New Roman"/>
                <a:cs typeface="Times New Roman"/>
              </a:rPr>
              <a:t>ее компенсации: записыванию нужного, избеганию абстрактных </a:t>
            </a:r>
            <a:r>
              <a:rPr sz="1200" dirty="0">
                <a:latin typeface="Times New Roman"/>
                <a:cs typeface="Times New Roman"/>
              </a:rPr>
              <a:t>и </a:t>
            </a:r>
            <a:r>
              <a:rPr sz="1200" spc="-5" dirty="0">
                <a:latin typeface="Times New Roman"/>
                <a:cs typeface="Times New Roman"/>
              </a:rPr>
              <a:t>сложных</a:t>
            </a:r>
            <a:r>
              <a:rPr sz="1200" spc="85" dirty="0">
                <a:latin typeface="Times New Roman"/>
                <a:cs typeface="Times New Roman"/>
              </a:rPr>
              <a:t> </a:t>
            </a:r>
            <a:r>
              <a:rPr sz="1200" spc="-5" dirty="0">
                <a:latin typeface="Times New Roman"/>
                <a:cs typeface="Times New Roman"/>
              </a:rPr>
              <a:t>задач),</a:t>
            </a:r>
            <a:endParaRPr sz="1200">
              <a:latin typeface="Times New Roman"/>
              <a:cs typeface="Times New Roman"/>
            </a:endParaRPr>
          </a:p>
          <a:p>
            <a:pPr marL="12700" marR="12700" indent="449580" algn="just">
              <a:lnSpc>
                <a:spcPts val="1380"/>
              </a:lnSpc>
              <a:spcBef>
                <a:spcPts val="1000"/>
              </a:spcBef>
              <a:buAutoNum type="arabicParenR"/>
              <a:tabLst>
                <a:tab pos="664210" algn="l"/>
              </a:tabLst>
            </a:pPr>
            <a:r>
              <a:rPr sz="1200" spc="-5" dirty="0">
                <a:latin typeface="Times New Roman"/>
                <a:cs typeface="Times New Roman"/>
              </a:rPr>
              <a:t>легкий дисмнестический синдром </a:t>
            </a:r>
            <a:r>
              <a:rPr sz="1200" dirty="0">
                <a:latin typeface="Times New Roman"/>
                <a:cs typeface="Times New Roman"/>
              </a:rPr>
              <a:t>с </a:t>
            </a:r>
            <a:r>
              <a:rPr sz="1200" spc="-5" dirty="0">
                <a:latin typeface="Times New Roman"/>
                <a:cs typeface="Times New Roman"/>
              </a:rPr>
              <a:t>нерезко выраженными </a:t>
            </a:r>
            <a:r>
              <a:rPr sz="1200" dirty="0">
                <a:latin typeface="Times New Roman"/>
                <a:cs typeface="Times New Roman"/>
              </a:rPr>
              <a:t>и </a:t>
            </a:r>
            <a:r>
              <a:rPr sz="1200" spc="-5" dirty="0">
                <a:latin typeface="Times New Roman"/>
                <a:cs typeface="Times New Roman"/>
              </a:rPr>
              <a:t>непостоянными  затруднениями </a:t>
            </a:r>
            <a:r>
              <a:rPr sz="1200" dirty="0">
                <a:latin typeface="Times New Roman"/>
                <a:cs typeface="Times New Roman"/>
              </a:rPr>
              <a:t>в </a:t>
            </a:r>
            <a:r>
              <a:rPr sz="1200" spc="-5" dirty="0">
                <a:latin typeface="Times New Roman"/>
                <a:cs typeface="Times New Roman"/>
              </a:rPr>
              <a:t>фиксации нового материала, </a:t>
            </a:r>
            <a:r>
              <a:rPr sz="1200" dirty="0">
                <a:latin typeface="Times New Roman"/>
                <a:cs typeface="Times New Roman"/>
              </a:rPr>
              <a:t>с </a:t>
            </a:r>
            <a:r>
              <a:rPr sz="1200" spc="-5" dirty="0">
                <a:latin typeface="Times New Roman"/>
                <a:cs typeface="Times New Roman"/>
              </a:rPr>
              <a:t>затруднениями </a:t>
            </a:r>
            <a:r>
              <a:rPr sz="1200" dirty="0">
                <a:latin typeface="Times New Roman"/>
                <a:cs typeface="Times New Roman"/>
              </a:rPr>
              <a:t>в </a:t>
            </a:r>
            <a:r>
              <a:rPr sz="1200" spc="-5" dirty="0">
                <a:latin typeface="Times New Roman"/>
                <a:cs typeface="Times New Roman"/>
              </a:rPr>
              <a:t>репродукции имен,  фамилий, терминов </a:t>
            </a:r>
            <a:r>
              <a:rPr sz="1200" dirty="0">
                <a:latin typeface="Times New Roman"/>
                <a:cs typeface="Times New Roman"/>
              </a:rPr>
              <a:t>и </a:t>
            </a:r>
            <a:r>
              <a:rPr sz="1200" spc="-5" dirty="0">
                <a:latin typeface="Times New Roman"/>
                <a:cs typeface="Times New Roman"/>
              </a:rPr>
              <a:t>т. д., не достигающими такой глубины </a:t>
            </a:r>
            <a:r>
              <a:rPr sz="1200" dirty="0">
                <a:latin typeface="Times New Roman"/>
                <a:cs typeface="Times New Roman"/>
              </a:rPr>
              <a:t>и </a:t>
            </a:r>
            <a:r>
              <a:rPr sz="1200" spc="-5" dirty="0">
                <a:latin typeface="Times New Roman"/>
                <a:cs typeface="Times New Roman"/>
              </a:rPr>
              <a:t>стабильности, как при  отчетливом</a:t>
            </a:r>
            <a:r>
              <a:rPr sz="1200" spc="5" dirty="0">
                <a:latin typeface="Times New Roman"/>
                <a:cs typeface="Times New Roman"/>
              </a:rPr>
              <a:t> </a:t>
            </a:r>
            <a:r>
              <a:rPr sz="1200" spc="-5" dirty="0">
                <a:latin typeface="Times New Roman"/>
                <a:cs typeface="Times New Roman"/>
              </a:rPr>
              <a:t>слабоумии;</a:t>
            </a:r>
            <a:endParaRPr sz="1200">
              <a:latin typeface="Times New Roman"/>
              <a:cs typeface="Times New Roman"/>
            </a:endParaRPr>
          </a:p>
          <a:p>
            <a:pPr marL="12700" marR="11430" indent="449580" algn="just">
              <a:lnSpc>
                <a:spcPts val="1380"/>
              </a:lnSpc>
              <a:spcBef>
                <a:spcPts val="1000"/>
              </a:spcBef>
              <a:buAutoNum type="arabicParenR"/>
              <a:tabLst>
                <a:tab pos="642620" algn="l"/>
              </a:tabLst>
            </a:pPr>
            <a:r>
              <a:rPr sz="1200" spc="-5" dirty="0">
                <a:latin typeface="Times New Roman"/>
                <a:cs typeface="Times New Roman"/>
              </a:rPr>
              <a:t>синдром недостатка пластичности </a:t>
            </a:r>
            <a:r>
              <a:rPr sz="1200" dirty="0">
                <a:latin typeface="Times New Roman"/>
                <a:cs typeface="Times New Roman"/>
              </a:rPr>
              <a:t>и </a:t>
            </a:r>
            <a:r>
              <a:rPr sz="1200" spc="-5" dirty="0">
                <a:latin typeface="Times New Roman"/>
                <a:cs typeface="Times New Roman"/>
              </a:rPr>
              <a:t>оригинальности мышления (способности </a:t>
            </a:r>
            <a:r>
              <a:rPr sz="1200" dirty="0">
                <a:latin typeface="Times New Roman"/>
                <a:cs typeface="Times New Roman"/>
              </a:rPr>
              <a:t>к  </a:t>
            </a:r>
            <a:r>
              <a:rPr sz="1200" spc="-5" dirty="0">
                <a:latin typeface="Times New Roman"/>
                <a:cs typeface="Times New Roman"/>
              </a:rPr>
              <a:t>пониманию юмора, аллегорий) </a:t>
            </a:r>
            <a:r>
              <a:rPr sz="1200" dirty="0">
                <a:latin typeface="Times New Roman"/>
                <a:cs typeface="Times New Roman"/>
              </a:rPr>
              <a:t>с </a:t>
            </a:r>
            <a:r>
              <a:rPr sz="1200" spc="-5" dirty="0">
                <a:latin typeface="Times New Roman"/>
                <a:cs typeface="Times New Roman"/>
              </a:rPr>
              <a:t>некоторой слабостью критики (переоценкой своих  возможностей, игнорированием</a:t>
            </a:r>
            <a:r>
              <a:rPr sz="1200" spc="20" dirty="0">
                <a:latin typeface="Times New Roman"/>
                <a:cs typeface="Times New Roman"/>
              </a:rPr>
              <a:t> </a:t>
            </a:r>
            <a:r>
              <a:rPr sz="1200" spc="-5" dirty="0">
                <a:latin typeface="Times New Roman"/>
                <a:cs typeface="Times New Roman"/>
              </a:rPr>
              <a:t>промахов);</a:t>
            </a:r>
            <a:endParaRPr sz="1200">
              <a:latin typeface="Times New Roman"/>
              <a:cs typeface="Times New Roman"/>
            </a:endParaRPr>
          </a:p>
          <a:p>
            <a:pPr marL="12700" marR="13335" indent="449580" algn="just">
              <a:lnSpc>
                <a:spcPts val="1380"/>
              </a:lnSpc>
              <a:spcBef>
                <a:spcPts val="1000"/>
              </a:spcBef>
              <a:buAutoNum type="arabicParenR"/>
              <a:tabLst>
                <a:tab pos="692150" algn="l"/>
              </a:tabLst>
            </a:pPr>
            <a:r>
              <a:rPr sz="1200" spc="-5" dirty="0">
                <a:latin typeface="Times New Roman"/>
                <a:cs typeface="Times New Roman"/>
              </a:rPr>
              <a:t>психопатоподобный синдром, («эпилептоидные» гипо- </a:t>
            </a:r>
            <a:r>
              <a:rPr sz="1200" dirty="0">
                <a:latin typeface="Times New Roman"/>
                <a:cs typeface="Times New Roman"/>
              </a:rPr>
              <a:t>и </a:t>
            </a:r>
            <a:r>
              <a:rPr sz="1200" spc="-5" dirty="0">
                <a:latin typeface="Times New Roman"/>
                <a:cs typeface="Times New Roman"/>
              </a:rPr>
              <a:t>гипертимические,  дисфорические, психастенические признаки без заметного снижения памяти </a:t>
            </a:r>
            <a:r>
              <a:rPr sz="1200" dirty="0">
                <a:latin typeface="Times New Roman"/>
                <a:cs typeface="Times New Roman"/>
              </a:rPr>
              <a:t>и  </a:t>
            </a:r>
            <a:r>
              <a:rPr sz="1200" spc="-5" dirty="0">
                <a:latin typeface="Times New Roman"/>
                <a:cs typeface="Times New Roman"/>
              </a:rPr>
              <a:t>мышления).</a:t>
            </a:r>
            <a:endParaRPr sz="1200">
              <a:latin typeface="Times New Roman"/>
              <a:cs typeface="Times New Roman"/>
            </a:endParaRPr>
          </a:p>
          <a:p>
            <a:pPr marL="12700" marR="8890" indent="449580" algn="just">
              <a:lnSpc>
                <a:spcPts val="1380"/>
              </a:lnSpc>
              <a:spcBef>
                <a:spcPts val="1000"/>
              </a:spcBef>
            </a:pPr>
            <a:r>
              <a:rPr sz="1200" spc="-5" dirty="0">
                <a:latin typeface="Times New Roman"/>
                <a:cs typeface="Times New Roman"/>
              </a:rPr>
              <a:t>Эти четыре группы признаков риска охватывают ранее выделенные понятия  промежуточных, переходных состояний </a:t>
            </a:r>
            <a:r>
              <a:rPr sz="1200" dirty="0">
                <a:latin typeface="Times New Roman"/>
                <a:cs typeface="Times New Roman"/>
              </a:rPr>
              <a:t>от </a:t>
            </a:r>
            <a:r>
              <a:rPr sz="1200" spc="-5" dirty="0">
                <a:latin typeface="Times New Roman"/>
                <a:cs typeface="Times New Roman"/>
              </a:rPr>
              <a:t>нормального </a:t>
            </a:r>
            <a:r>
              <a:rPr sz="1200" dirty="0">
                <a:latin typeface="Times New Roman"/>
                <a:cs typeface="Times New Roman"/>
              </a:rPr>
              <a:t>к </a:t>
            </a:r>
            <a:r>
              <a:rPr sz="1200" spc="-5" dirty="0">
                <a:latin typeface="Times New Roman"/>
                <a:cs typeface="Times New Roman"/>
              </a:rPr>
              <a:t>патологическому старению,  мягкой деменции стариков, характерологическому развитию, старческой психопатизации  </a:t>
            </a:r>
            <a:r>
              <a:rPr sz="1200" dirty="0">
                <a:latin typeface="Times New Roman"/>
                <a:cs typeface="Times New Roman"/>
              </a:rPr>
              <a:t>(С. </a:t>
            </a:r>
            <a:r>
              <a:rPr sz="1200" spc="-5" dirty="0">
                <a:latin typeface="Times New Roman"/>
                <a:cs typeface="Times New Roman"/>
              </a:rPr>
              <a:t>Г. Жислин, </a:t>
            </a:r>
            <a:r>
              <a:rPr sz="1200" dirty="0">
                <a:latin typeface="Times New Roman"/>
                <a:cs typeface="Times New Roman"/>
              </a:rPr>
              <a:t>1965; </a:t>
            </a:r>
            <a:r>
              <a:rPr sz="1200" spc="-5" dirty="0">
                <a:latin typeface="Times New Roman"/>
                <a:cs typeface="Times New Roman"/>
              </a:rPr>
              <a:t>Э. Я. Штернберг,</a:t>
            </a:r>
            <a:r>
              <a:rPr sz="1200" spc="25" dirty="0">
                <a:latin typeface="Times New Roman"/>
                <a:cs typeface="Times New Roman"/>
              </a:rPr>
              <a:t> </a:t>
            </a:r>
            <a:r>
              <a:rPr sz="1200" dirty="0">
                <a:latin typeface="Times New Roman"/>
                <a:cs typeface="Times New Roman"/>
              </a:rPr>
              <a:t>1977).</a:t>
            </a:r>
            <a:endParaRPr sz="1200">
              <a:latin typeface="Times New Roman"/>
              <a:cs typeface="Times New Roman"/>
            </a:endParaRPr>
          </a:p>
          <a:p>
            <a:pPr marL="12700" marR="9525" indent="449580" algn="just">
              <a:lnSpc>
                <a:spcPts val="1380"/>
              </a:lnSpc>
              <a:spcBef>
                <a:spcPts val="1000"/>
              </a:spcBef>
            </a:pPr>
            <a:r>
              <a:rPr sz="1200" spc="-5" dirty="0">
                <a:latin typeface="Times New Roman"/>
                <a:cs typeface="Times New Roman"/>
              </a:rPr>
              <a:t>Трудности состоят как </a:t>
            </a:r>
            <a:r>
              <a:rPr sz="1200" dirty="0">
                <a:latin typeface="Times New Roman"/>
                <a:cs typeface="Times New Roman"/>
              </a:rPr>
              <a:t>в </a:t>
            </a:r>
            <a:r>
              <a:rPr sz="1200" spc="-5" dirty="0">
                <a:latin typeface="Times New Roman"/>
                <a:cs typeface="Times New Roman"/>
              </a:rPr>
              <a:t>отграничении «нормальных возрастных» изменений </a:t>
            </a:r>
            <a:r>
              <a:rPr sz="1200" dirty="0">
                <a:latin typeface="Times New Roman"/>
                <a:cs typeface="Times New Roman"/>
              </a:rPr>
              <a:t>от  </a:t>
            </a:r>
            <a:r>
              <a:rPr sz="1200" spc="-5" dirty="0">
                <a:latin typeface="Times New Roman"/>
                <a:cs typeface="Times New Roman"/>
              </a:rPr>
              <a:t>деменции, так </a:t>
            </a:r>
            <a:r>
              <a:rPr sz="1200" dirty="0">
                <a:latin typeface="Times New Roman"/>
                <a:cs typeface="Times New Roman"/>
              </a:rPr>
              <a:t>и в </a:t>
            </a:r>
            <a:r>
              <a:rPr sz="1200" spc="-5" dirty="0">
                <a:latin typeface="Times New Roman"/>
                <a:cs typeface="Times New Roman"/>
              </a:rPr>
              <a:t>нозологической квалификации, наметившейся </a:t>
            </a:r>
            <a:r>
              <a:rPr sz="1200" dirty="0">
                <a:latin typeface="Times New Roman"/>
                <a:cs typeface="Times New Roman"/>
              </a:rPr>
              <a:t>в </a:t>
            </a:r>
            <a:r>
              <a:rPr sz="1200" spc="-5" dirty="0">
                <a:latin typeface="Times New Roman"/>
                <a:cs typeface="Times New Roman"/>
              </a:rPr>
              <a:t>начальный период,  пусть «мягкой», деменции. Картину ее определяет не только мозговое поражение, но </a:t>
            </a:r>
            <a:r>
              <a:rPr sz="1200" dirty="0">
                <a:latin typeface="Times New Roman"/>
                <a:cs typeface="Times New Roman"/>
              </a:rPr>
              <a:t>и  </a:t>
            </a:r>
            <a:r>
              <a:rPr sz="1200" spc="-5" dirty="0">
                <a:latin typeface="Times New Roman"/>
                <a:cs typeface="Times New Roman"/>
              </a:rPr>
              <a:t>добавочные детерминанты: пожилой возраст, характер, наследственность,  предшествующие </a:t>
            </a:r>
            <a:r>
              <a:rPr sz="1200" dirty="0">
                <a:latin typeface="Times New Roman"/>
                <a:cs typeface="Times New Roman"/>
              </a:rPr>
              <a:t>и </a:t>
            </a:r>
            <a:r>
              <a:rPr sz="1200" spc="-5" dirty="0">
                <a:latin typeface="Times New Roman"/>
                <a:cs typeface="Times New Roman"/>
              </a:rPr>
              <a:t>сопутствующие экзо </a:t>
            </a:r>
            <a:r>
              <a:rPr sz="1200" dirty="0">
                <a:latin typeface="Times New Roman"/>
                <a:cs typeface="Times New Roman"/>
              </a:rPr>
              <a:t>- и</a:t>
            </a:r>
            <a:r>
              <a:rPr sz="1200" spc="30" dirty="0">
                <a:latin typeface="Times New Roman"/>
                <a:cs typeface="Times New Roman"/>
              </a:rPr>
              <a:t> </a:t>
            </a:r>
            <a:r>
              <a:rPr sz="1200" spc="-5" dirty="0">
                <a:latin typeface="Times New Roman"/>
                <a:cs typeface="Times New Roman"/>
              </a:rPr>
              <a:t>соматогении.</a:t>
            </a:r>
            <a:endParaRPr sz="1200">
              <a:latin typeface="Times New Roman"/>
              <a:cs typeface="Times New Roman"/>
            </a:endParaRPr>
          </a:p>
          <a:p>
            <a:pPr marL="1761489">
              <a:lnSpc>
                <a:spcPct val="100000"/>
              </a:lnSpc>
              <a:spcBef>
                <a:spcPts val="905"/>
              </a:spcBef>
            </a:pPr>
            <a:r>
              <a:rPr sz="1200" b="1" i="1" spc="-5" dirty="0">
                <a:latin typeface="Times New Roman"/>
                <a:cs typeface="Times New Roman"/>
              </a:rPr>
              <a:t>Систематика деменции включает </a:t>
            </a:r>
            <a:r>
              <a:rPr sz="1200" b="1" i="1" spc="110" dirty="0">
                <a:latin typeface="Times New Roman"/>
                <a:cs typeface="Times New Roman"/>
              </a:rPr>
              <a:t>в</a:t>
            </a:r>
            <a:r>
              <a:rPr sz="1200" b="1" i="1" spc="15" dirty="0">
                <a:latin typeface="Times New Roman"/>
                <a:cs typeface="Times New Roman"/>
              </a:rPr>
              <a:t> </a:t>
            </a:r>
            <a:r>
              <a:rPr sz="1200" b="1" i="1" dirty="0">
                <a:latin typeface="Times New Roman"/>
                <a:cs typeface="Times New Roman"/>
              </a:rPr>
              <a:t>себя:</a:t>
            </a:r>
            <a:endParaRPr sz="1200">
              <a:latin typeface="Times New Roman"/>
              <a:cs typeface="Times New Roman"/>
            </a:endParaRPr>
          </a:p>
          <a:p>
            <a:pPr marL="659765" indent="-198755">
              <a:lnSpc>
                <a:spcPts val="1410"/>
              </a:lnSpc>
              <a:spcBef>
                <a:spcPts val="940"/>
              </a:spcBef>
              <a:buAutoNum type="arabicParenR"/>
              <a:tabLst>
                <a:tab pos="660400" algn="l"/>
              </a:tabLst>
            </a:pPr>
            <a:r>
              <a:rPr sz="1200" spc="-5" dirty="0">
                <a:latin typeface="Times New Roman"/>
                <a:cs typeface="Times New Roman"/>
              </a:rPr>
              <a:t>лакунарную, дисмнестическую деменцию атеросклеротического</a:t>
            </a:r>
            <a:r>
              <a:rPr sz="1200" spc="245" dirty="0">
                <a:latin typeface="Times New Roman"/>
                <a:cs typeface="Times New Roman"/>
              </a:rPr>
              <a:t> </a:t>
            </a:r>
            <a:r>
              <a:rPr sz="1200" spc="-5" dirty="0">
                <a:latin typeface="Times New Roman"/>
                <a:cs typeface="Times New Roman"/>
              </a:rPr>
              <a:t>(сосудистого)</a:t>
            </a:r>
            <a:endParaRPr sz="1200">
              <a:latin typeface="Times New Roman"/>
              <a:cs typeface="Times New Roman"/>
            </a:endParaRPr>
          </a:p>
          <a:p>
            <a:pPr marL="12700">
              <a:lnSpc>
                <a:spcPts val="1380"/>
              </a:lnSpc>
            </a:pPr>
            <a:r>
              <a:rPr sz="1200" spc="-5" dirty="0">
                <a:latin typeface="Times New Roman"/>
                <a:cs typeface="Times New Roman"/>
              </a:rPr>
              <a:t>типа;</a:t>
            </a:r>
            <a:endParaRPr sz="1200">
              <a:latin typeface="Times New Roman"/>
              <a:cs typeface="Times New Roman"/>
            </a:endParaRPr>
          </a:p>
          <a:p>
            <a:pPr marL="626745" indent="-165735">
              <a:lnSpc>
                <a:spcPts val="1410"/>
              </a:lnSpc>
              <a:buAutoNum type="arabicParenR" startAt="2"/>
              <a:tabLst>
                <a:tab pos="627380" algn="l"/>
              </a:tabLst>
            </a:pPr>
            <a:r>
              <a:rPr sz="1200" spc="-5" dirty="0">
                <a:latin typeface="Times New Roman"/>
                <a:cs typeface="Times New Roman"/>
              </a:rPr>
              <a:t>амнестическую (корсаковоподобную), пресбиофренного</a:t>
            </a:r>
            <a:r>
              <a:rPr sz="1200" spc="40" dirty="0">
                <a:latin typeface="Times New Roman"/>
                <a:cs typeface="Times New Roman"/>
              </a:rPr>
              <a:t> </a:t>
            </a:r>
            <a:r>
              <a:rPr sz="1200" spc="-5" dirty="0">
                <a:latin typeface="Times New Roman"/>
                <a:cs typeface="Times New Roman"/>
              </a:rPr>
              <a:t>типа;</a:t>
            </a:r>
            <a:endParaRPr sz="1200">
              <a:latin typeface="Times New Roman"/>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67479" y="4944060"/>
            <a:ext cx="168910" cy="357505"/>
          </a:xfrm>
          <a:prstGeom prst="rect">
            <a:avLst/>
          </a:prstGeom>
        </p:spPr>
        <p:txBody>
          <a:bodyPr vert="horz" wrap="square" lIns="0" tIns="0" rIns="0" bIns="0" rtlCol="0">
            <a:spAutoFit/>
          </a:bodyPr>
          <a:lstStyle/>
          <a:p>
            <a:pPr>
              <a:lnSpc>
                <a:spcPts val="2760"/>
              </a:lnSpc>
            </a:pPr>
            <a:r>
              <a:rPr sz="2400" dirty="0">
                <a:latin typeface="Cambria"/>
                <a:cs typeface="Cambria"/>
              </a:rPr>
              <a:t>9</a:t>
            </a:r>
            <a:endParaRPr sz="2400">
              <a:latin typeface="Cambria"/>
              <a:cs typeface="Cambria"/>
            </a:endParaRPr>
          </a:p>
        </p:txBody>
      </p:sp>
      <p:sp>
        <p:nvSpPr>
          <p:cNvPr id="3" name="object 3"/>
          <p:cNvSpPr/>
          <p:nvPr/>
        </p:nvSpPr>
        <p:spPr>
          <a:xfrm>
            <a:off x="1080135" y="4532004"/>
            <a:ext cx="5933440" cy="525780"/>
          </a:xfrm>
          <a:custGeom>
            <a:avLst/>
            <a:gdLst/>
            <a:ahLst/>
            <a:cxnLst/>
            <a:rect l="l" t="t" r="r" b="b"/>
            <a:pathLst>
              <a:path w="5933440" h="525779">
                <a:moveTo>
                  <a:pt x="5933440" y="0"/>
                </a:moveTo>
                <a:lnTo>
                  <a:pt x="0" y="0"/>
                </a:lnTo>
                <a:lnTo>
                  <a:pt x="0" y="525779"/>
                </a:lnTo>
                <a:lnTo>
                  <a:pt x="5933440" y="525779"/>
                </a:lnTo>
                <a:lnTo>
                  <a:pt x="5933440" y="0"/>
                </a:lnTo>
                <a:close/>
              </a:path>
            </a:pathLst>
          </a:custGeom>
          <a:solidFill>
            <a:srgbClr val="FFFFFF"/>
          </a:solidFill>
        </p:spPr>
        <p:txBody>
          <a:bodyPr wrap="square" lIns="0" tIns="0" rIns="0" bIns="0" rtlCol="0"/>
          <a:lstStyle/>
          <a:p>
            <a:endParaRPr/>
          </a:p>
        </p:txBody>
      </p:sp>
      <p:sp>
        <p:nvSpPr>
          <p:cNvPr id="4" name="object 4"/>
          <p:cNvSpPr/>
          <p:nvPr/>
        </p:nvSpPr>
        <p:spPr>
          <a:xfrm>
            <a:off x="1080135" y="5057784"/>
            <a:ext cx="5939790" cy="1577340"/>
          </a:xfrm>
          <a:custGeom>
            <a:avLst/>
            <a:gdLst/>
            <a:ahLst/>
            <a:cxnLst/>
            <a:rect l="l" t="t" r="r" b="b"/>
            <a:pathLst>
              <a:path w="5939790" h="1577340">
                <a:moveTo>
                  <a:pt x="5939790" y="0"/>
                </a:moveTo>
                <a:lnTo>
                  <a:pt x="0" y="0"/>
                </a:lnTo>
                <a:lnTo>
                  <a:pt x="0" y="1577339"/>
                </a:lnTo>
                <a:lnTo>
                  <a:pt x="5939790" y="1577339"/>
                </a:lnTo>
                <a:lnTo>
                  <a:pt x="5939790" y="0"/>
                </a:lnTo>
                <a:close/>
              </a:path>
            </a:pathLst>
          </a:custGeom>
          <a:solidFill>
            <a:srgbClr val="FFFFFF"/>
          </a:solidFill>
        </p:spPr>
        <p:txBody>
          <a:bodyPr wrap="square" lIns="0" tIns="0" rIns="0" bIns="0" rtlCol="0"/>
          <a:lstStyle/>
          <a:p>
            <a:endParaRPr/>
          </a:p>
        </p:txBody>
      </p:sp>
      <p:sp>
        <p:nvSpPr>
          <p:cNvPr id="5" name="object 5"/>
          <p:cNvSpPr txBox="1"/>
          <p:nvPr/>
        </p:nvSpPr>
        <p:spPr>
          <a:xfrm>
            <a:off x="1069339" y="415299"/>
            <a:ext cx="5963920" cy="9546590"/>
          </a:xfrm>
          <a:prstGeom prst="rect">
            <a:avLst/>
          </a:prstGeom>
        </p:spPr>
        <p:txBody>
          <a:bodyPr vert="horz" wrap="square" lIns="0" tIns="12700" rIns="0" bIns="0" rtlCol="0">
            <a:spAutoFit/>
          </a:bodyPr>
          <a:lstStyle/>
          <a:p>
            <a:pPr marL="12700">
              <a:lnSpc>
                <a:spcPct val="100000"/>
              </a:lnSpc>
              <a:spcBef>
                <a:spcPts val="100"/>
              </a:spcBef>
            </a:pPr>
            <a:r>
              <a:rPr sz="1100" dirty="0">
                <a:latin typeface="Calibri"/>
                <a:cs typeface="Calibri"/>
              </a:rPr>
              <a:t>9</a:t>
            </a:r>
            <a:endParaRPr sz="1100">
              <a:latin typeface="Calibri"/>
              <a:cs typeface="Calibri"/>
            </a:endParaRPr>
          </a:p>
          <a:p>
            <a:pPr>
              <a:lnSpc>
                <a:spcPct val="100000"/>
              </a:lnSpc>
              <a:spcBef>
                <a:spcPts val="35"/>
              </a:spcBef>
            </a:pPr>
            <a:endParaRPr sz="1050">
              <a:latin typeface="Calibri"/>
              <a:cs typeface="Calibri"/>
            </a:endParaRPr>
          </a:p>
          <a:p>
            <a:pPr marL="626745" indent="-165735">
              <a:lnSpc>
                <a:spcPts val="1410"/>
              </a:lnSpc>
              <a:buAutoNum type="arabicParenR" startAt="3"/>
              <a:tabLst>
                <a:tab pos="627380" algn="l"/>
              </a:tabLst>
            </a:pPr>
            <a:r>
              <a:rPr sz="1200" spc="-5" dirty="0">
                <a:latin typeface="Times New Roman"/>
                <a:cs typeface="Times New Roman"/>
              </a:rPr>
              <a:t>асемическую, альцгеймеровского</a:t>
            </a:r>
            <a:r>
              <a:rPr sz="1200" spc="20" dirty="0">
                <a:latin typeface="Times New Roman"/>
                <a:cs typeface="Times New Roman"/>
              </a:rPr>
              <a:t> </a:t>
            </a:r>
            <a:r>
              <a:rPr sz="1200" spc="-5" dirty="0">
                <a:latin typeface="Times New Roman"/>
                <a:cs typeface="Times New Roman"/>
              </a:rPr>
              <a:t>типа;</a:t>
            </a:r>
            <a:endParaRPr sz="1200">
              <a:latin typeface="Times New Roman"/>
              <a:cs typeface="Times New Roman"/>
            </a:endParaRPr>
          </a:p>
          <a:p>
            <a:pPr marL="626745" indent="-165735">
              <a:lnSpc>
                <a:spcPts val="1380"/>
              </a:lnSpc>
              <a:buAutoNum type="arabicParenR" startAt="3"/>
              <a:tabLst>
                <a:tab pos="627380" algn="l"/>
              </a:tabLst>
            </a:pPr>
            <a:r>
              <a:rPr sz="1200" spc="-5" dirty="0">
                <a:latin typeface="Times New Roman"/>
                <a:cs typeface="Times New Roman"/>
              </a:rPr>
              <a:t>эйфорически-некритическую, прогрессивно-паралитического</a:t>
            </a:r>
            <a:r>
              <a:rPr sz="1200" spc="15" dirty="0">
                <a:latin typeface="Times New Roman"/>
                <a:cs typeface="Times New Roman"/>
              </a:rPr>
              <a:t> </a:t>
            </a:r>
            <a:r>
              <a:rPr sz="1200" spc="-5" dirty="0">
                <a:latin typeface="Times New Roman"/>
                <a:cs typeface="Times New Roman"/>
              </a:rPr>
              <a:t>типа;</a:t>
            </a:r>
            <a:endParaRPr sz="1200">
              <a:latin typeface="Times New Roman"/>
              <a:cs typeface="Times New Roman"/>
            </a:endParaRPr>
          </a:p>
          <a:p>
            <a:pPr marL="626745" indent="-165735">
              <a:lnSpc>
                <a:spcPts val="1380"/>
              </a:lnSpc>
              <a:buAutoNum type="arabicParenR" startAt="3"/>
              <a:tabLst>
                <a:tab pos="627380" algn="l"/>
              </a:tabLst>
            </a:pPr>
            <a:r>
              <a:rPr sz="1200" spc="-5" dirty="0">
                <a:latin typeface="Times New Roman"/>
                <a:cs typeface="Times New Roman"/>
              </a:rPr>
              <a:t>аспонтанно-апатическую, типа болезни</a:t>
            </a:r>
            <a:r>
              <a:rPr sz="1200" spc="20" dirty="0">
                <a:latin typeface="Times New Roman"/>
                <a:cs typeface="Times New Roman"/>
              </a:rPr>
              <a:t> </a:t>
            </a:r>
            <a:r>
              <a:rPr sz="1200" spc="-5" dirty="0">
                <a:latin typeface="Times New Roman"/>
                <a:cs typeface="Times New Roman"/>
              </a:rPr>
              <a:t>Пика;</a:t>
            </a:r>
            <a:endParaRPr sz="1200">
              <a:latin typeface="Times New Roman"/>
              <a:cs typeface="Times New Roman"/>
            </a:endParaRPr>
          </a:p>
          <a:p>
            <a:pPr marL="626745" indent="-165735">
              <a:lnSpc>
                <a:spcPts val="1380"/>
              </a:lnSpc>
              <a:buAutoNum type="arabicParenR" startAt="3"/>
              <a:tabLst>
                <a:tab pos="627380" algn="l"/>
              </a:tabLst>
            </a:pPr>
            <a:r>
              <a:rPr sz="1200" spc="-5" dirty="0">
                <a:latin typeface="Times New Roman"/>
                <a:cs typeface="Times New Roman"/>
              </a:rPr>
              <a:t>глобарную, сенильного</a:t>
            </a:r>
            <a:r>
              <a:rPr sz="1200" spc="15" dirty="0">
                <a:latin typeface="Times New Roman"/>
                <a:cs typeface="Times New Roman"/>
              </a:rPr>
              <a:t> </a:t>
            </a:r>
            <a:r>
              <a:rPr sz="1200" spc="-5" dirty="0">
                <a:latin typeface="Times New Roman"/>
                <a:cs typeface="Times New Roman"/>
              </a:rPr>
              <a:t>типа.</a:t>
            </a:r>
            <a:endParaRPr sz="1200">
              <a:latin typeface="Times New Roman"/>
              <a:cs typeface="Times New Roman"/>
            </a:endParaRPr>
          </a:p>
          <a:p>
            <a:pPr marL="461645" algn="just">
              <a:lnSpc>
                <a:spcPts val="1380"/>
              </a:lnSpc>
            </a:pPr>
            <a:r>
              <a:rPr sz="1200" spc="-5" dirty="0">
                <a:latin typeface="Times New Roman"/>
                <a:cs typeface="Times New Roman"/>
              </a:rPr>
              <a:t>Тип деменции </a:t>
            </a:r>
            <a:r>
              <a:rPr sz="1200" dirty="0">
                <a:latin typeface="Times New Roman"/>
                <a:cs typeface="Times New Roman"/>
              </a:rPr>
              <a:t>в </a:t>
            </a:r>
            <a:r>
              <a:rPr sz="1200" spc="-5" dirty="0">
                <a:latin typeface="Times New Roman"/>
                <a:cs typeface="Times New Roman"/>
              </a:rPr>
              <a:t>полной мере вырисовывается во </a:t>
            </a:r>
            <a:r>
              <a:rPr sz="1200" dirty="0">
                <a:latin typeface="Times New Roman"/>
                <a:cs typeface="Times New Roman"/>
              </a:rPr>
              <a:t>II </a:t>
            </a:r>
            <a:r>
              <a:rPr sz="1200" spc="-5" dirty="0">
                <a:latin typeface="Times New Roman"/>
                <a:cs typeface="Times New Roman"/>
              </a:rPr>
              <a:t>(развернутой) стадии</a:t>
            </a:r>
            <a:r>
              <a:rPr sz="1200" spc="100" dirty="0">
                <a:latin typeface="Times New Roman"/>
                <a:cs typeface="Times New Roman"/>
              </a:rPr>
              <a:t> </a:t>
            </a:r>
            <a:r>
              <a:rPr sz="1200" spc="-5" dirty="0">
                <a:latin typeface="Times New Roman"/>
                <a:cs typeface="Times New Roman"/>
              </a:rPr>
              <a:t>болезни.</a:t>
            </a:r>
            <a:endParaRPr sz="1200">
              <a:latin typeface="Times New Roman"/>
              <a:cs typeface="Times New Roman"/>
            </a:endParaRPr>
          </a:p>
          <a:p>
            <a:pPr marL="12700" marR="11430" indent="449580" algn="just">
              <a:lnSpc>
                <a:spcPts val="1380"/>
              </a:lnSpc>
              <a:spcBef>
                <a:spcPts val="70"/>
              </a:spcBef>
            </a:pPr>
            <a:r>
              <a:rPr sz="1200" spc="-5" dirty="0">
                <a:latin typeface="Times New Roman"/>
                <a:cs typeface="Times New Roman"/>
              </a:rPr>
              <a:t>Для постановки диагноза </a:t>
            </a:r>
            <a:r>
              <a:rPr sz="1200" dirty="0">
                <a:latin typeface="Times New Roman"/>
                <a:cs typeface="Times New Roman"/>
              </a:rPr>
              <a:t>в </a:t>
            </a:r>
            <a:r>
              <a:rPr sz="1200" spc="-5" dirty="0">
                <a:latin typeface="Times New Roman"/>
                <a:cs typeface="Times New Roman"/>
              </a:rPr>
              <a:t>ранней стадии деменции имеют значение  функционально-органические синдромы, дальше отстоящие </a:t>
            </a:r>
            <a:r>
              <a:rPr sz="1200" dirty="0">
                <a:latin typeface="Times New Roman"/>
                <a:cs typeface="Times New Roman"/>
              </a:rPr>
              <a:t>от деструктивного </a:t>
            </a:r>
            <a:r>
              <a:rPr sz="1200" spc="-5" dirty="0">
                <a:latin typeface="Times New Roman"/>
                <a:cs typeface="Times New Roman"/>
              </a:rPr>
              <a:t>процесса,  чем деменция: органический психосиндром </a:t>
            </a:r>
            <a:r>
              <a:rPr sz="1200" dirty="0">
                <a:latin typeface="Times New Roman"/>
                <a:cs typeface="Times New Roman"/>
              </a:rPr>
              <a:t>в </a:t>
            </a:r>
            <a:r>
              <a:rPr sz="1200" spc="-5" dirty="0">
                <a:latin typeface="Times New Roman"/>
                <a:cs typeface="Times New Roman"/>
              </a:rPr>
              <a:t>астенической </a:t>
            </a:r>
            <a:r>
              <a:rPr sz="1200" dirty="0">
                <a:latin typeface="Times New Roman"/>
                <a:cs typeface="Times New Roman"/>
              </a:rPr>
              <a:t>форме </a:t>
            </a:r>
            <a:r>
              <a:rPr sz="1200" spc="-5" dirty="0">
                <a:latin typeface="Times New Roman"/>
                <a:cs typeface="Times New Roman"/>
              </a:rPr>
              <a:t>(церебрастения) </a:t>
            </a:r>
            <a:r>
              <a:rPr sz="1200" dirty="0">
                <a:latin typeface="Times New Roman"/>
                <a:cs typeface="Times New Roman"/>
              </a:rPr>
              <a:t>и  </a:t>
            </a:r>
            <a:r>
              <a:rPr sz="1200" spc="-5" dirty="0">
                <a:latin typeface="Times New Roman"/>
                <a:cs typeface="Times New Roman"/>
              </a:rPr>
              <a:t>нарушения</a:t>
            </a:r>
            <a:r>
              <a:rPr sz="1200" spc="10" dirty="0">
                <a:latin typeface="Times New Roman"/>
                <a:cs typeface="Times New Roman"/>
              </a:rPr>
              <a:t> </a:t>
            </a:r>
            <a:r>
              <a:rPr sz="1200" spc="-5" dirty="0">
                <a:latin typeface="Times New Roman"/>
                <a:cs typeface="Times New Roman"/>
              </a:rPr>
              <a:t>сознания.</a:t>
            </a:r>
            <a:endParaRPr sz="1200">
              <a:latin typeface="Times New Roman"/>
              <a:cs typeface="Times New Roman"/>
            </a:endParaRPr>
          </a:p>
          <a:p>
            <a:pPr marL="12700" marR="14604" indent="449580" algn="just">
              <a:lnSpc>
                <a:spcPts val="1380"/>
              </a:lnSpc>
              <a:spcBef>
                <a:spcPts val="1000"/>
              </a:spcBef>
            </a:pPr>
            <a:r>
              <a:rPr sz="1200" spc="-5" dirty="0">
                <a:latin typeface="Times New Roman"/>
                <a:cs typeface="Times New Roman"/>
              </a:rPr>
              <a:t>Астенический синдром является далеко не обязательным для начала всех  органических психозов пожилого возраста. Более всего </a:t>
            </a:r>
            <a:r>
              <a:rPr sz="1200" dirty="0">
                <a:latin typeface="Times New Roman"/>
                <a:cs typeface="Times New Roman"/>
              </a:rPr>
              <a:t>он </a:t>
            </a:r>
            <a:r>
              <a:rPr sz="1200" spc="-5" dirty="0">
                <a:latin typeface="Times New Roman"/>
                <a:cs typeface="Times New Roman"/>
              </a:rPr>
              <a:t>характерен для атеросклероза;  при болезнях Альцгеймера, Пика, «чистой» сенильной атрофии астении нет. Если она  появляется, то возникают подозрения </a:t>
            </a:r>
            <a:r>
              <a:rPr sz="1200" dirty="0">
                <a:latin typeface="Times New Roman"/>
                <a:cs typeface="Times New Roman"/>
              </a:rPr>
              <a:t>о </a:t>
            </a:r>
            <a:r>
              <a:rPr sz="1200" spc="-5" dirty="0">
                <a:latin typeface="Times New Roman"/>
                <a:cs typeface="Times New Roman"/>
              </a:rPr>
              <a:t>сопутствующем церебральном атеросклерозе или  экзосоматогении.</a:t>
            </a:r>
            <a:endParaRPr sz="1200">
              <a:latin typeface="Times New Roman"/>
              <a:cs typeface="Times New Roman"/>
            </a:endParaRPr>
          </a:p>
          <a:p>
            <a:pPr marL="12700" marR="15240" indent="449580" algn="just">
              <a:lnSpc>
                <a:spcPts val="1380"/>
              </a:lnSpc>
              <a:spcBef>
                <a:spcPts val="1000"/>
              </a:spcBef>
            </a:pPr>
            <a:r>
              <a:rPr sz="1200" dirty="0">
                <a:latin typeface="Times New Roman"/>
                <a:cs typeface="Times New Roman"/>
              </a:rPr>
              <a:t>В </a:t>
            </a:r>
            <a:r>
              <a:rPr sz="1200" spc="-5" dirty="0">
                <a:latin typeface="Times New Roman"/>
                <a:cs typeface="Times New Roman"/>
              </a:rPr>
              <a:t>ранней диагностике приходится оперировать также симптомами, не имеющими  прямой связи </a:t>
            </a:r>
            <a:r>
              <a:rPr sz="1200" dirty="0">
                <a:latin typeface="Times New Roman"/>
                <a:cs typeface="Times New Roman"/>
              </a:rPr>
              <a:t>с </a:t>
            </a:r>
            <a:r>
              <a:rPr sz="1200" spc="-5" dirty="0">
                <a:latin typeface="Times New Roman"/>
                <a:cs typeface="Times New Roman"/>
              </a:rPr>
              <a:t>церебральным процессом. Это «факультативные» психотические  симптомы:</a:t>
            </a:r>
            <a:endParaRPr sz="1200">
              <a:latin typeface="Times New Roman"/>
              <a:cs typeface="Times New Roman"/>
            </a:endParaRPr>
          </a:p>
          <a:p>
            <a:pPr marL="12700" marR="11430" indent="449580" algn="just">
              <a:lnSpc>
                <a:spcPts val="1380"/>
              </a:lnSpc>
              <a:buAutoNum type="arabicParenR"/>
              <a:tabLst>
                <a:tab pos="664210" algn="l"/>
              </a:tabLst>
            </a:pPr>
            <a:r>
              <a:rPr sz="1200" spc="-5" dirty="0">
                <a:latin typeface="Times New Roman"/>
                <a:cs typeface="Times New Roman"/>
              </a:rPr>
              <a:t>отдельные продуктивные симптомы </a:t>
            </a:r>
            <a:r>
              <a:rPr sz="1200" dirty="0">
                <a:latin typeface="Times New Roman"/>
                <a:cs typeface="Times New Roman"/>
              </a:rPr>
              <a:t>— единичные </a:t>
            </a:r>
            <a:r>
              <a:rPr sz="1200" spc="-5" dirty="0">
                <a:latin typeface="Times New Roman"/>
                <a:cs typeface="Times New Roman"/>
              </a:rPr>
              <a:t>галлюцинации, отдельные  бредовые (бредоподобные) высказывания, сдвиги</a:t>
            </a:r>
            <a:r>
              <a:rPr sz="1200" spc="25" dirty="0">
                <a:latin typeface="Times New Roman"/>
                <a:cs typeface="Times New Roman"/>
              </a:rPr>
              <a:t> </a:t>
            </a:r>
            <a:r>
              <a:rPr sz="1200" spc="-5" dirty="0">
                <a:latin typeface="Times New Roman"/>
                <a:cs typeface="Times New Roman"/>
              </a:rPr>
              <a:t>настроения;</a:t>
            </a:r>
            <a:endParaRPr sz="1200">
              <a:latin typeface="Times New Roman"/>
              <a:cs typeface="Times New Roman"/>
            </a:endParaRPr>
          </a:p>
          <a:p>
            <a:pPr marL="626745" indent="-165735" algn="just">
              <a:lnSpc>
                <a:spcPts val="1315"/>
              </a:lnSpc>
              <a:buAutoNum type="arabicParenR"/>
              <a:tabLst>
                <a:tab pos="627380" algn="l"/>
              </a:tabLst>
            </a:pPr>
            <a:r>
              <a:rPr sz="1200" spc="-5" dirty="0">
                <a:latin typeface="Times New Roman"/>
                <a:cs typeface="Times New Roman"/>
              </a:rPr>
              <a:t>сформированные, но кратковременные состояния (психотические</a:t>
            </a:r>
            <a:r>
              <a:rPr sz="1200" spc="85" dirty="0">
                <a:latin typeface="Times New Roman"/>
                <a:cs typeface="Times New Roman"/>
              </a:rPr>
              <a:t> </a:t>
            </a:r>
            <a:r>
              <a:rPr sz="1200" spc="-5" dirty="0">
                <a:latin typeface="Times New Roman"/>
                <a:cs typeface="Times New Roman"/>
              </a:rPr>
              <a:t>эпизоды);</a:t>
            </a:r>
            <a:endParaRPr sz="1200">
              <a:latin typeface="Times New Roman"/>
              <a:cs typeface="Times New Roman"/>
            </a:endParaRPr>
          </a:p>
          <a:p>
            <a:pPr marL="12700" marR="13335" indent="583565" algn="just">
              <a:lnSpc>
                <a:spcPts val="1380"/>
              </a:lnSpc>
              <a:spcBef>
                <a:spcPts val="65"/>
              </a:spcBef>
              <a:buAutoNum type="arabicParenR"/>
              <a:tabLst>
                <a:tab pos="857250" algn="l"/>
              </a:tabLst>
            </a:pPr>
            <a:r>
              <a:rPr sz="1200" spc="-5" dirty="0">
                <a:latin typeface="Times New Roman"/>
                <a:cs typeface="Times New Roman"/>
              </a:rPr>
              <a:t>психотические состояния </a:t>
            </a:r>
            <a:r>
              <a:rPr sz="1200" dirty="0">
                <a:latin typeface="Times New Roman"/>
                <a:cs typeface="Times New Roman"/>
              </a:rPr>
              <a:t>с </a:t>
            </a:r>
            <a:r>
              <a:rPr sz="1200" spc="-5" dirty="0">
                <a:latin typeface="Times New Roman"/>
                <a:cs typeface="Times New Roman"/>
              </a:rPr>
              <a:t>достаточно оформленной, завершенной </a:t>
            </a:r>
            <a:r>
              <a:rPr sz="1200" dirty="0">
                <a:latin typeface="Times New Roman"/>
                <a:cs typeface="Times New Roman"/>
              </a:rPr>
              <a:t>и  </a:t>
            </a:r>
            <a:r>
              <a:rPr sz="1200" spc="-5" dirty="0">
                <a:latin typeface="Times New Roman"/>
                <a:cs typeface="Times New Roman"/>
              </a:rPr>
              <a:t>устойчивой симптоматикой (продромальные </a:t>
            </a:r>
            <a:r>
              <a:rPr sz="1200" dirty="0">
                <a:latin typeface="Times New Roman"/>
                <a:cs typeface="Times New Roman"/>
              </a:rPr>
              <a:t>и </a:t>
            </a:r>
            <a:r>
              <a:rPr sz="1200" spc="-5" dirty="0">
                <a:latin typeface="Times New Roman"/>
                <a:cs typeface="Times New Roman"/>
              </a:rPr>
              <a:t>сопутствующие </a:t>
            </a:r>
            <a:r>
              <a:rPr sz="1200" dirty="0">
                <a:latin typeface="Times New Roman"/>
                <a:cs typeface="Times New Roman"/>
              </a:rPr>
              <a:t>уже </a:t>
            </a:r>
            <a:r>
              <a:rPr sz="1200" spc="-5" dirty="0">
                <a:latin typeface="Times New Roman"/>
                <a:cs typeface="Times New Roman"/>
              </a:rPr>
              <a:t>начавшемуся  процессу).</a:t>
            </a:r>
            <a:endParaRPr sz="1200">
              <a:latin typeface="Times New Roman"/>
              <a:cs typeface="Times New Roman"/>
            </a:endParaRPr>
          </a:p>
          <a:p>
            <a:pPr marL="12700" marR="5080" indent="449580" algn="just">
              <a:lnSpc>
                <a:spcPts val="1380"/>
              </a:lnSpc>
            </a:pPr>
            <a:r>
              <a:rPr sz="1200" dirty="0">
                <a:latin typeface="Times New Roman"/>
                <a:cs typeface="Times New Roman"/>
              </a:rPr>
              <a:t>К </a:t>
            </a:r>
            <a:r>
              <a:rPr sz="1200" spc="-5" dirty="0">
                <a:latin typeface="Times New Roman"/>
                <a:cs typeface="Times New Roman"/>
              </a:rPr>
              <a:t>объективным причинам несвоевременного </a:t>
            </a:r>
            <a:r>
              <a:rPr sz="1200" dirty="0">
                <a:latin typeface="Times New Roman"/>
                <a:cs typeface="Times New Roman"/>
              </a:rPr>
              <a:t>и </a:t>
            </a:r>
            <a:r>
              <a:rPr sz="1200" spc="-5" dirty="0">
                <a:latin typeface="Times New Roman"/>
                <a:cs typeface="Times New Roman"/>
              </a:rPr>
              <a:t>ошибочного распознавания  органических психозов пожилого возраста относятся: «немая» (глубинная опухоль лобной  доли) или нетипичная локализация процесса (афазо-апракто-агностический синдром  альцгеймеровского типа </a:t>
            </a:r>
            <a:r>
              <a:rPr sz="1200" dirty="0">
                <a:latin typeface="Times New Roman"/>
                <a:cs typeface="Times New Roman"/>
              </a:rPr>
              <a:t>в </a:t>
            </a:r>
            <a:r>
              <a:rPr sz="1200" spc="-5" dirty="0">
                <a:latin typeface="Times New Roman"/>
                <a:cs typeface="Times New Roman"/>
              </a:rPr>
              <a:t>начале болезни Пика при локализации атрофии </a:t>
            </a:r>
            <a:r>
              <a:rPr sz="1200" dirty="0">
                <a:latin typeface="Times New Roman"/>
                <a:cs typeface="Times New Roman"/>
              </a:rPr>
              <a:t>в </a:t>
            </a:r>
            <a:r>
              <a:rPr sz="1200" spc="-5" dirty="0">
                <a:latin typeface="Times New Roman"/>
                <a:cs typeface="Times New Roman"/>
              </a:rPr>
              <a:t>теменной доле  </a:t>
            </a:r>
            <a:r>
              <a:rPr sz="1200" dirty="0">
                <a:latin typeface="Times New Roman"/>
                <a:cs typeface="Times New Roman"/>
              </a:rPr>
              <a:t>и </a:t>
            </a:r>
            <a:r>
              <a:rPr sz="1200" spc="-5" dirty="0">
                <a:latin typeface="Times New Roman"/>
                <a:cs typeface="Times New Roman"/>
              </a:rPr>
              <a:t>верхневисочной извилине головного мозга или аспонтанность </a:t>
            </a:r>
            <a:r>
              <a:rPr sz="1200" dirty="0">
                <a:latin typeface="Times New Roman"/>
                <a:cs typeface="Times New Roman"/>
              </a:rPr>
              <a:t>в </a:t>
            </a:r>
            <a:r>
              <a:rPr sz="1200" spc="-5" dirty="0">
                <a:latin typeface="Times New Roman"/>
                <a:cs typeface="Times New Roman"/>
              </a:rPr>
              <a:t>начале болезни  Альцгеймера при </a:t>
            </a:r>
            <a:r>
              <a:rPr sz="1200" dirty="0">
                <a:latin typeface="Times New Roman"/>
                <a:cs typeface="Times New Roman"/>
              </a:rPr>
              <a:t>лобной </a:t>
            </a:r>
            <a:r>
              <a:rPr sz="1200" spc="-5" dirty="0">
                <a:latin typeface="Times New Roman"/>
                <a:cs typeface="Times New Roman"/>
              </a:rPr>
              <a:t>локализации атрофии), маскирующее влияние предшествующих  экзогений (дебютирование органической деменции алкогольным психозом при  преморбидном хроническом алкоголизме). Субъективными причинами несвоевременного  </a:t>
            </a:r>
            <a:r>
              <a:rPr sz="1200" dirty="0">
                <a:latin typeface="Times New Roman"/>
                <a:cs typeface="Times New Roman"/>
              </a:rPr>
              <a:t>и </a:t>
            </a:r>
            <a:r>
              <a:rPr sz="1200" spc="-5" dirty="0">
                <a:latin typeface="Times New Roman"/>
                <a:cs typeface="Times New Roman"/>
              </a:rPr>
              <a:t>ошибочного распознавания органических психозов раннего возраста</a:t>
            </a:r>
            <a:r>
              <a:rPr sz="1200" spc="90" dirty="0">
                <a:latin typeface="Times New Roman"/>
                <a:cs typeface="Times New Roman"/>
              </a:rPr>
              <a:t> </a:t>
            </a:r>
            <a:r>
              <a:rPr sz="1200" spc="-5" dirty="0">
                <a:latin typeface="Times New Roman"/>
                <a:cs typeface="Times New Roman"/>
              </a:rPr>
              <a:t>являются:</a:t>
            </a:r>
            <a:endParaRPr sz="1200">
              <a:latin typeface="Times New Roman"/>
              <a:cs typeface="Times New Roman"/>
            </a:endParaRPr>
          </a:p>
          <a:p>
            <a:pPr marL="12700" marR="5080" indent="507365" algn="just">
              <a:lnSpc>
                <a:spcPts val="1380"/>
              </a:lnSpc>
              <a:spcBef>
                <a:spcPts val="1000"/>
              </a:spcBef>
              <a:buAutoNum type="arabicParenR"/>
              <a:tabLst>
                <a:tab pos="706120" algn="l"/>
              </a:tabLst>
            </a:pPr>
            <a:r>
              <a:rPr sz="1200" spc="-5" dirty="0">
                <a:latin typeface="Times New Roman"/>
                <a:cs typeface="Times New Roman"/>
              </a:rPr>
              <a:t>неиспользование всех необходимых методов исследования: неврологического,  устанавливающего, </a:t>
            </a:r>
            <a:r>
              <a:rPr sz="1200" dirty="0">
                <a:latin typeface="Times New Roman"/>
                <a:cs typeface="Times New Roman"/>
              </a:rPr>
              <a:t>в </a:t>
            </a:r>
            <a:r>
              <a:rPr sz="1200" spc="-5" dirty="0">
                <a:latin typeface="Times New Roman"/>
                <a:cs typeface="Times New Roman"/>
              </a:rPr>
              <a:t>частности, локализацию процесса; дополняющих неврологический  визуально демонстрирующих патологию (ПЭГ, ЭЭГ); патопсихологического,  выявляющего своеобразие нарушений основных психических функций, различие </a:t>
            </a:r>
            <a:r>
              <a:rPr sz="1200" dirty="0">
                <a:latin typeface="Times New Roman"/>
                <a:cs typeface="Times New Roman"/>
              </a:rPr>
              <a:t>в  </a:t>
            </a:r>
            <a:r>
              <a:rPr sz="1200" spc="-5" dirty="0">
                <a:latin typeface="Times New Roman"/>
                <a:cs typeface="Times New Roman"/>
              </a:rPr>
              <a:t>механизмах их происхождения; нейропсихологического, определяющего как  качественные, так </a:t>
            </a:r>
            <a:r>
              <a:rPr sz="1200" dirty="0">
                <a:latin typeface="Times New Roman"/>
                <a:cs typeface="Times New Roman"/>
              </a:rPr>
              <a:t>и </a:t>
            </a:r>
            <a:r>
              <a:rPr sz="1200" spc="-5" dirty="0">
                <a:latin typeface="Times New Roman"/>
                <a:cs typeface="Times New Roman"/>
              </a:rPr>
              <a:t>количественные характеристики высших корковых функций гнозиса,  праксиса,</a:t>
            </a:r>
            <a:r>
              <a:rPr sz="1200" spc="10" dirty="0">
                <a:latin typeface="Times New Roman"/>
                <a:cs typeface="Times New Roman"/>
              </a:rPr>
              <a:t> </a:t>
            </a:r>
            <a:r>
              <a:rPr sz="1200" spc="-5" dirty="0">
                <a:latin typeface="Times New Roman"/>
                <a:cs typeface="Times New Roman"/>
              </a:rPr>
              <a:t>речи);</a:t>
            </a:r>
            <a:endParaRPr sz="1200">
              <a:latin typeface="Times New Roman"/>
              <a:cs typeface="Times New Roman"/>
            </a:endParaRPr>
          </a:p>
          <a:p>
            <a:pPr marL="12700" marR="5715" indent="449580" algn="just">
              <a:lnSpc>
                <a:spcPts val="1380"/>
              </a:lnSpc>
              <a:spcBef>
                <a:spcPts val="1000"/>
              </a:spcBef>
              <a:buAutoNum type="arabicParenR"/>
              <a:tabLst>
                <a:tab pos="690880" algn="l"/>
              </a:tabLst>
            </a:pPr>
            <a:r>
              <a:rPr sz="1200" spc="-5" dirty="0">
                <a:latin typeface="Times New Roman"/>
                <a:cs typeface="Times New Roman"/>
              </a:rPr>
              <a:t>переоценка значения соматических явлений, </a:t>
            </a:r>
            <a:r>
              <a:rPr sz="1200" dirty="0">
                <a:latin typeface="Times New Roman"/>
                <a:cs typeface="Times New Roman"/>
              </a:rPr>
              <a:t>в </a:t>
            </a:r>
            <a:r>
              <a:rPr sz="1200" spc="-5" dirty="0">
                <a:latin typeface="Times New Roman"/>
                <a:cs typeface="Times New Roman"/>
              </a:rPr>
              <a:t>частности атеросклероза, </a:t>
            </a:r>
            <a:r>
              <a:rPr sz="1200" dirty="0">
                <a:latin typeface="Times New Roman"/>
                <a:cs typeface="Times New Roman"/>
              </a:rPr>
              <a:t>в  </a:t>
            </a:r>
            <a:r>
              <a:rPr sz="1200" spc="-5" dirty="0">
                <a:latin typeface="Times New Roman"/>
                <a:cs typeface="Times New Roman"/>
              </a:rPr>
              <a:t>становлении церебральных</a:t>
            </a:r>
            <a:r>
              <a:rPr sz="1200" spc="15" dirty="0">
                <a:latin typeface="Times New Roman"/>
                <a:cs typeface="Times New Roman"/>
              </a:rPr>
              <a:t> </a:t>
            </a:r>
            <a:r>
              <a:rPr sz="1200" spc="-5" dirty="0">
                <a:latin typeface="Times New Roman"/>
                <a:cs typeface="Times New Roman"/>
              </a:rPr>
              <a:t>симптомов;</a:t>
            </a:r>
            <a:endParaRPr sz="1200">
              <a:latin typeface="Times New Roman"/>
              <a:cs typeface="Times New Roman"/>
            </a:endParaRPr>
          </a:p>
          <a:p>
            <a:pPr marL="12700" marR="7620" indent="449580" algn="just">
              <a:lnSpc>
                <a:spcPts val="1380"/>
              </a:lnSpc>
              <a:spcBef>
                <a:spcPts val="1000"/>
              </a:spcBef>
              <a:buAutoNum type="arabicParenR"/>
              <a:tabLst>
                <a:tab pos="722630" algn="l"/>
              </a:tabLst>
            </a:pPr>
            <a:r>
              <a:rPr sz="1200" spc="-5" dirty="0">
                <a:latin typeface="Times New Roman"/>
                <a:cs typeface="Times New Roman"/>
              </a:rPr>
              <a:t>неправильная оценка динамики картины (колебания симптоматики при  атрофических</a:t>
            </a:r>
            <a:r>
              <a:rPr sz="1200" spc="70" dirty="0">
                <a:latin typeface="Times New Roman"/>
                <a:cs typeface="Times New Roman"/>
              </a:rPr>
              <a:t> </a:t>
            </a:r>
            <a:r>
              <a:rPr sz="1200" spc="-5" dirty="0">
                <a:latin typeface="Times New Roman"/>
                <a:cs typeface="Times New Roman"/>
              </a:rPr>
              <a:t>процессах</a:t>
            </a:r>
            <a:r>
              <a:rPr sz="1200" spc="60" dirty="0">
                <a:latin typeface="Times New Roman"/>
                <a:cs typeface="Times New Roman"/>
              </a:rPr>
              <a:t> </a:t>
            </a:r>
            <a:r>
              <a:rPr sz="1200" dirty="0">
                <a:latin typeface="Times New Roman"/>
                <a:cs typeface="Times New Roman"/>
              </a:rPr>
              <a:t>в</a:t>
            </a:r>
            <a:r>
              <a:rPr sz="1200" spc="55" dirty="0">
                <a:latin typeface="Times New Roman"/>
                <a:cs typeface="Times New Roman"/>
              </a:rPr>
              <a:t> </a:t>
            </a:r>
            <a:r>
              <a:rPr sz="1200" spc="-5" dirty="0">
                <a:latin typeface="Times New Roman"/>
                <a:cs typeface="Times New Roman"/>
              </a:rPr>
              <a:t>результате</a:t>
            </a:r>
            <a:r>
              <a:rPr sz="1200" spc="70" dirty="0">
                <a:latin typeface="Times New Roman"/>
                <a:cs typeface="Times New Roman"/>
              </a:rPr>
              <a:t> </a:t>
            </a:r>
            <a:r>
              <a:rPr sz="1200" spc="-5" dirty="0">
                <a:latin typeface="Times New Roman"/>
                <a:cs typeface="Times New Roman"/>
              </a:rPr>
              <a:t>присоединения</a:t>
            </a:r>
            <a:r>
              <a:rPr sz="1200" spc="60" dirty="0">
                <a:latin typeface="Times New Roman"/>
                <a:cs typeface="Times New Roman"/>
              </a:rPr>
              <a:t> </a:t>
            </a:r>
            <a:r>
              <a:rPr sz="1200" spc="-5" dirty="0">
                <a:latin typeface="Times New Roman"/>
                <a:cs typeface="Times New Roman"/>
              </a:rPr>
              <a:t>соматогении</a:t>
            </a:r>
            <a:r>
              <a:rPr sz="1200" spc="60" dirty="0">
                <a:latin typeface="Times New Roman"/>
                <a:cs typeface="Times New Roman"/>
              </a:rPr>
              <a:t> </a:t>
            </a:r>
            <a:r>
              <a:rPr sz="1200" spc="-5" dirty="0">
                <a:latin typeface="Times New Roman"/>
                <a:cs typeface="Times New Roman"/>
              </a:rPr>
              <a:t>могут</a:t>
            </a:r>
            <a:r>
              <a:rPr sz="1200" spc="55" dirty="0">
                <a:latin typeface="Times New Roman"/>
                <a:cs typeface="Times New Roman"/>
              </a:rPr>
              <a:t> </a:t>
            </a:r>
            <a:r>
              <a:rPr sz="1200" spc="-5" dirty="0">
                <a:latin typeface="Times New Roman"/>
                <a:cs typeface="Times New Roman"/>
              </a:rPr>
              <a:t>быть</a:t>
            </a:r>
            <a:r>
              <a:rPr sz="1200" spc="55" dirty="0">
                <a:latin typeface="Times New Roman"/>
                <a:cs typeface="Times New Roman"/>
              </a:rPr>
              <a:t> </a:t>
            </a:r>
            <a:r>
              <a:rPr sz="1200" spc="-5" dirty="0">
                <a:latin typeface="Times New Roman"/>
                <a:cs typeface="Times New Roman"/>
              </a:rPr>
              <a:t>приняты</a:t>
            </a:r>
            <a:r>
              <a:rPr sz="1200" spc="65" dirty="0">
                <a:latin typeface="Times New Roman"/>
                <a:cs typeface="Times New Roman"/>
              </a:rPr>
              <a:t> </a:t>
            </a:r>
            <a:r>
              <a:rPr sz="1200" spc="-5" dirty="0">
                <a:latin typeface="Times New Roman"/>
                <a:cs typeface="Times New Roman"/>
              </a:rPr>
              <a:t>за</a:t>
            </a:r>
            <a:endParaRPr sz="1200">
              <a:latin typeface="Times New Roman"/>
              <a:cs typeface="Times New Roman"/>
            </a:endParaRPr>
          </a:p>
          <a:p>
            <a:pPr marL="12700">
              <a:lnSpc>
                <a:spcPts val="1345"/>
              </a:lnSpc>
            </a:pPr>
            <a:r>
              <a:rPr sz="1200" spc="-5" dirty="0">
                <a:latin typeface="Times New Roman"/>
                <a:cs typeface="Times New Roman"/>
              </a:rPr>
              <a:t>«мерцание» симптомов при церебральном</a:t>
            </a:r>
            <a:r>
              <a:rPr sz="1200" spc="35" dirty="0">
                <a:latin typeface="Times New Roman"/>
                <a:cs typeface="Times New Roman"/>
              </a:rPr>
              <a:t> </a:t>
            </a:r>
            <a:r>
              <a:rPr sz="1200" spc="-5" dirty="0">
                <a:latin typeface="Times New Roman"/>
                <a:cs typeface="Times New Roman"/>
              </a:rPr>
              <a:t>атеросклерозе)</a:t>
            </a:r>
            <a:endParaRPr sz="1200">
              <a:latin typeface="Times New Roman"/>
              <a:cs typeface="Times New Roman"/>
            </a:endParaRPr>
          </a:p>
          <a:p>
            <a:pPr algn="ctr">
              <a:lnSpc>
                <a:spcPct val="100000"/>
              </a:lnSpc>
              <a:spcBef>
                <a:spcPts val="940"/>
              </a:spcBef>
            </a:pPr>
            <a:r>
              <a:rPr sz="1200" b="1" i="1" spc="25" dirty="0">
                <a:latin typeface="Times New Roman"/>
                <a:cs typeface="Times New Roman"/>
              </a:rPr>
              <a:t>Эндогенно-органический</a:t>
            </a:r>
            <a:r>
              <a:rPr sz="1200" b="1" i="1" dirty="0">
                <a:latin typeface="Times New Roman"/>
                <a:cs typeface="Times New Roman"/>
              </a:rPr>
              <a:t> </a:t>
            </a:r>
            <a:r>
              <a:rPr sz="1200" b="1" i="1" spc="-10" dirty="0">
                <a:latin typeface="Times New Roman"/>
                <a:cs typeface="Times New Roman"/>
              </a:rPr>
              <a:t>симптомокомплекс</a:t>
            </a:r>
            <a:endParaRPr sz="1200">
              <a:latin typeface="Times New Roman"/>
              <a:cs typeface="Times New Roman"/>
            </a:endParaRPr>
          </a:p>
          <a:p>
            <a:pPr marL="12700" marR="12700" indent="98425">
              <a:lnSpc>
                <a:spcPct val="109700"/>
              </a:lnSpc>
              <a:spcBef>
                <a:spcPts val="1010"/>
              </a:spcBef>
            </a:pPr>
            <a:r>
              <a:rPr sz="1200" spc="-5" dirty="0">
                <a:latin typeface="Times New Roman"/>
                <a:cs typeface="Times New Roman"/>
              </a:rPr>
              <a:t>Эндогенно-органическому синдрому </a:t>
            </a:r>
            <a:r>
              <a:rPr sz="1200" dirty="0">
                <a:latin typeface="Times New Roman"/>
                <a:cs typeface="Times New Roman"/>
              </a:rPr>
              <a:t>в </a:t>
            </a:r>
            <a:r>
              <a:rPr sz="1200" spc="-5" dirty="0">
                <a:latin typeface="Times New Roman"/>
                <a:cs typeface="Times New Roman"/>
              </a:rPr>
              <a:t>клинике соответствуют истинная эпилепсия,  первичные атрофические процессы головного</a:t>
            </a:r>
            <a:r>
              <a:rPr sz="1200" spc="35" dirty="0">
                <a:latin typeface="Times New Roman"/>
                <a:cs typeface="Times New Roman"/>
              </a:rPr>
              <a:t> </a:t>
            </a:r>
            <a:r>
              <a:rPr sz="1200" spc="-5" dirty="0">
                <a:latin typeface="Times New Roman"/>
                <a:cs typeface="Times New Roman"/>
              </a:rPr>
              <a:t>мозга.</a:t>
            </a:r>
            <a:endParaRPr sz="1200">
              <a:latin typeface="Times New Roman"/>
              <a:cs typeface="Times New Roman"/>
            </a:endParaRPr>
          </a:p>
        </p:txBody>
      </p:sp>
    </p:spTree>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TotalTime>
  <Words>6890</Words>
  <Application>Microsoft Office PowerPoint</Application>
  <PresentationFormat>Произвольный</PresentationFormat>
  <Paragraphs>245</Paragraphs>
  <Slides>17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17</vt:i4>
      </vt:variant>
    </vt:vector>
  </HeadingPairs>
  <TitlesOfParts>
    <vt:vector size="24" baseType="lpstr">
      <vt:lpstr>Times New Roman</vt:lpstr>
      <vt:lpstr>Cambria</vt:lpstr>
      <vt:lpstr>Arial</vt:lpstr>
      <vt:lpstr>Wingdings 3</vt:lpstr>
      <vt:lpstr>Calibri</vt:lpstr>
      <vt:lpstr>Century Gothic</vt:lpstr>
      <vt:lpstr>Легкий дым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user82</dc:creator>
  <cp:lastModifiedBy>1</cp:lastModifiedBy>
  <cp:revision>1</cp:revision>
  <dcterms:created xsi:type="dcterms:W3CDTF">2020-03-19T19:52:40Z</dcterms:created>
  <dcterms:modified xsi:type="dcterms:W3CDTF">2020-04-20T05:01:02Z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2020-04-20T00:00:00Z</vt:filetime>
  </property>
  <property fmtid="{D5CDD505-2E9C-101B-9397-08002B2CF9AE}" pid="3" name="Creator">
    <vt:lpwstr>Writer</vt:lpwstr>
  </property>
  <property fmtid="{D5CDD505-2E9C-101B-9397-08002B2CF9AE}" pid="4" name="LastSaved">
    <vt:filetime>2020-04-20T00:00:00Z</vt:filetime>
  </property>
</Properties>
</file>